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118"/>
  </p:notesMasterIdLst>
  <p:handoutMasterIdLst>
    <p:handoutMasterId r:id="rId119"/>
  </p:handoutMasterIdLst>
  <p:sldIdLst>
    <p:sldId id="256" r:id="rId2"/>
    <p:sldId id="341" r:id="rId3"/>
    <p:sldId id="371" r:id="rId4"/>
    <p:sldId id="356" r:id="rId5"/>
    <p:sldId id="435" r:id="rId6"/>
    <p:sldId id="405" r:id="rId7"/>
    <p:sldId id="306" r:id="rId8"/>
    <p:sldId id="407" r:id="rId9"/>
    <p:sldId id="386" r:id="rId10"/>
    <p:sldId id="396" r:id="rId11"/>
    <p:sldId id="387" r:id="rId12"/>
    <p:sldId id="381" r:id="rId13"/>
    <p:sldId id="402" r:id="rId14"/>
    <p:sldId id="406" r:id="rId15"/>
    <p:sldId id="398" r:id="rId16"/>
    <p:sldId id="400" r:id="rId17"/>
    <p:sldId id="311" r:id="rId18"/>
    <p:sldId id="403" r:id="rId19"/>
    <p:sldId id="390" r:id="rId20"/>
    <p:sldId id="436" r:id="rId21"/>
    <p:sldId id="437" r:id="rId22"/>
    <p:sldId id="414" r:id="rId23"/>
    <p:sldId id="408" r:id="rId24"/>
    <p:sldId id="359" r:id="rId25"/>
    <p:sldId id="438" r:id="rId26"/>
    <p:sldId id="312" r:id="rId27"/>
    <p:sldId id="358" r:id="rId28"/>
    <p:sldId id="351" r:id="rId29"/>
    <p:sldId id="439" r:id="rId30"/>
    <p:sldId id="353" r:id="rId31"/>
    <p:sldId id="355" r:id="rId32"/>
    <p:sldId id="288" r:id="rId33"/>
    <p:sldId id="410" r:id="rId34"/>
    <p:sldId id="344" r:id="rId35"/>
    <p:sldId id="411" r:id="rId36"/>
    <p:sldId id="413" r:id="rId37"/>
    <p:sldId id="261" r:id="rId38"/>
    <p:sldId id="260" r:id="rId39"/>
    <p:sldId id="257" r:id="rId40"/>
    <p:sldId id="258" r:id="rId41"/>
    <p:sldId id="259" r:id="rId42"/>
    <p:sldId id="270" r:id="rId43"/>
    <p:sldId id="264" r:id="rId44"/>
    <p:sldId id="271" r:id="rId45"/>
    <p:sldId id="263" r:id="rId46"/>
    <p:sldId id="269" r:id="rId47"/>
    <p:sldId id="266" r:id="rId48"/>
    <p:sldId id="272" r:id="rId49"/>
    <p:sldId id="340" r:id="rId50"/>
    <p:sldId id="274" r:id="rId51"/>
    <p:sldId id="273" r:id="rId52"/>
    <p:sldId id="278" r:id="rId53"/>
    <p:sldId id="280" r:id="rId54"/>
    <p:sldId id="333" r:id="rId55"/>
    <p:sldId id="277" r:id="rId56"/>
    <p:sldId id="279" r:id="rId57"/>
    <p:sldId id="275" r:id="rId58"/>
    <p:sldId id="284" r:id="rId59"/>
    <p:sldId id="285" r:id="rId60"/>
    <p:sldId id="286" r:id="rId61"/>
    <p:sldId id="287" r:id="rId62"/>
    <p:sldId id="289" r:id="rId63"/>
    <p:sldId id="442" r:id="rId64"/>
    <p:sldId id="334" r:id="rId65"/>
    <p:sldId id="335" r:id="rId66"/>
    <p:sldId id="441" r:id="rId67"/>
    <p:sldId id="440" r:id="rId68"/>
    <p:sldId id="451" r:id="rId69"/>
    <p:sldId id="290" r:id="rId70"/>
    <p:sldId id="291" r:id="rId71"/>
    <p:sldId id="293" r:id="rId72"/>
    <p:sldId id="336" r:id="rId73"/>
    <p:sldId id="294" r:id="rId74"/>
    <p:sldId id="443" r:id="rId75"/>
    <p:sldId id="304" r:id="rId76"/>
    <p:sldId id="298" r:id="rId77"/>
    <p:sldId id="444" r:id="rId78"/>
    <p:sldId id="445" r:id="rId79"/>
    <p:sldId id="303" r:id="rId80"/>
    <p:sldId id="305" r:id="rId81"/>
    <p:sldId id="307" r:id="rId82"/>
    <p:sldId id="308" r:id="rId83"/>
    <p:sldId id="310" r:id="rId84"/>
    <p:sldId id="313" r:id="rId85"/>
    <p:sldId id="314" r:id="rId86"/>
    <p:sldId id="337" r:id="rId87"/>
    <p:sldId id="446" r:id="rId88"/>
    <p:sldId id="339" r:id="rId89"/>
    <p:sldId id="319" r:id="rId90"/>
    <p:sldId id="448" r:id="rId91"/>
    <p:sldId id="449" r:id="rId92"/>
    <p:sldId id="450" r:id="rId93"/>
    <p:sldId id="320" r:id="rId94"/>
    <p:sldId id="329" r:id="rId95"/>
    <p:sldId id="330" r:id="rId96"/>
    <p:sldId id="322" r:id="rId97"/>
    <p:sldId id="415" r:id="rId98"/>
    <p:sldId id="416" r:id="rId99"/>
    <p:sldId id="417" r:id="rId100"/>
    <p:sldId id="420" r:id="rId101"/>
    <p:sldId id="421" r:id="rId102"/>
    <p:sldId id="422" r:id="rId103"/>
    <p:sldId id="418" r:id="rId104"/>
    <p:sldId id="423" r:id="rId105"/>
    <p:sldId id="424" r:id="rId106"/>
    <p:sldId id="425" r:id="rId107"/>
    <p:sldId id="426" r:id="rId108"/>
    <p:sldId id="427" r:id="rId109"/>
    <p:sldId id="428" r:id="rId110"/>
    <p:sldId id="431" r:id="rId111"/>
    <p:sldId id="429" r:id="rId112"/>
    <p:sldId id="432" r:id="rId113"/>
    <p:sldId id="434" r:id="rId114"/>
    <p:sldId id="430" r:id="rId115"/>
    <p:sldId id="433" r:id="rId116"/>
    <p:sldId id="326" r:id="rId11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31"/>
    <p:restoredTop sz="96281"/>
  </p:normalViewPr>
  <p:slideViewPr>
    <p:cSldViewPr>
      <p:cViewPr varScale="1">
        <p:scale>
          <a:sx n="59" d="100"/>
          <a:sy n="59" d="100"/>
        </p:scale>
        <p:origin x="192" y="44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handoutMaster" Target="handoutMasters/handout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5CBCAF-8195-0B41-9F39-155992CBB6C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a:extLst>
              <a:ext uri="{FF2B5EF4-FFF2-40B4-BE49-F238E27FC236}">
                <a16:creationId xmlns:a16="http://schemas.microsoft.com/office/drawing/2014/main" id="{4530F5F1-56F9-594B-8002-505C0B3A953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91E39A-28E5-5D4D-B97C-ECEB96F19817}" type="datetimeFigureOut">
              <a:rPr lang="en-IT" smtClean="0"/>
              <a:t>18/03/22</a:t>
            </a:fld>
            <a:endParaRPr lang="en-IT"/>
          </a:p>
        </p:txBody>
      </p:sp>
      <p:sp>
        <p:nvSpPr>
          <p:cNvPr id="4" name="Footer Placeholder 3">
            <a:extLst>
              <a:ext uri="{FF2B5EF4-FFF2-40B4-BE49-F238E27FC236}">
                <a16:creationId xmlns:a16="http://schemas.microsoft.com/office/drawing/2014/main" id="{0D01DB9C-5FE6-5646-A4CF-CACE1FBFD1F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5" name="Slide Number Placeholder 4">
            <a:extLst>
              <a:ext uri="{FF2B5EF4-FFF2-40B4-BE49-F238E27FC236}">
                <a16:creationId xmlns:a16="http://schemas.microsoft.com/office/drawing/2014/main" id="{1807AD1E-ED4D-4F49-B2E9-34CF7F0E16D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E6113E-382B-5C49-947E-9975DE242C1F}" type="slidenum">
              <a:rPr lang="en-IT" smtClean="0"/>
              <a:t>‹#›</a:t>
            </a:fld>
            <a:endParaRPr lang="en-IT"/>
          </a:p>
        </p:txBody>
      </p:sp>
    </p:spTree>
    <p:extLst>
      <p:ext uri="{BB962C8B-B14F-4D97-AF65-F5344CB8AC3E}">
        <p14:creationId xmlns:p14="http://schemas.microsoft.com/office/powerpoint/2010/main" val="7117231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AEB7694-8561-4BE2-948D-EDF7A201F8BB}" type="datetimeFigureOut">
              <a:rPr lang="it-IT" smtClean="0"/>
              <a:pPr/>
              <a:t>18/03/22</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5F0E4F-C068-4558-BD2C-4354A8A0FB1B}" type="slidenum">
              <a:rPr lang="it-IT" smtClean="0"/>
              <a:pPr/>
              <a:t>‹#›</a:t>
            </a:fld>
            <a:endParaRPr lang="it-IT"/>
          </a:p>
        </p:txBody>
      </p:sp>
    </p:spTree>
    <p:extLst>
      <p:ext uri="{BB962C8B-B14F-4D97-AF65-F5344CB8AC3E}">
        <p14:creationId xmlns:p14="http://schemas.microsoft.com/office/powerpoint/2010/main" val="29355023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74D60BF-EFBC-5743-8A89-CC6906C80278}" type="slidenum">
              <a:rPr lang="en-US" sz="1200">
                <a:latin typeface="Times New Roman" charset="0"/>
              </a:rPr>
              <a:pPr/>
              <a:t>80</a:t>
            </a:fld>
            <a:endParaRPr lang="en-US" sz="1200">
              <a:latin typeface="Times New Roman" charset="0"/>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FE4B428-3D04-014D-8EEF-AF9131895F93}" type="slidenum">
              <a:rPr lang="en-US" sz="1200">
                <a:latin typeface="Times New Roman" charset="0"/>
              </a:rPr>
              <a:pPr/>
              <a:t>96</a:t>
            </a:fld>
            <a:endParaRPr lang="en-US" sz="1200">
              <a:latin typeface="Times New Roman" charset="0"/>
            </a:endParaRPr>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74D60BF-EFBC-5743-8A89-CC6906C80278}" type="slidenum">
              <a:rPr lang="en-US" sz="1200">
                <a:latin typeface="Times New Roman" charset="0"/>
              </a:rPr>
              <a:pPr/>
              <a:t>97</a:t>
            </a:fld>
            <a:endParaRPr lang="en-US" sz="1200">
              <a:latin typeface="Times New Roman" charset="0"/>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extLst>
      <p:ext uri="{BB962C8B-B14F-4D97-AF65-F5344CB8AC3E}">
        <p14:creationId xmlns:p14="http://schemas.microsoft.com/office/powerpoint/2010/main" val="2652291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2E12354B-C32C-3E44-9516-97DB9D490ABA}" type="slidenum">
              <a:rPr lang="en-US" sz="1200">
                <a:latin typeface="Times New Roman" charset="0"/>
              </a:rPr>
              <a:pPr/>
              <a:t>116</a:t>
            </a:fld>
            <a:endParaRPr lang="en-US" sz="1200">
              <a:latin typeface="Times New Roman" charset="0"/>
            </a:endParaRPr>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D4163344-9839-FC48-A0AE-EC7B457773EE}" type="slidenum">
              <a:rPr lang="en-US" sz="1200">
                <a:latin typeface="Times New Roman" charset="0"/>
              </a:rPr>
              <a:pPr/>
              <a:t>81</a:t>
            </a:fld>
            <a:endParaRPr lang="en-US" sz="1200">
              <a:latin typeface="Times New Roman" charset="0"/>
            </a:endParaRPr>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75551D58-B3EE-A74C-9822-D6573A2AA8E8}" type="slidenum">
              <a:rPr lang="en-US" sz="1200">
                <a:latin typeface="Times New Roman" charset="0"/>
              </a:rPr>
              <a:pPr/>
              <a:t>82</a:t>
            </a:fld>
            <a:endParaRPr lang="en-US" sz="1200">
              <a:latin typeface="Times New Roman"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0583C81-91F6-844A-9790-6807AE7AE3BB}" type="slidenum">
              <a:rPr lang="en-US" sz="1200">
                <a:latin typeface="Times New Roman" charset="0"/>
              </a:rPr>
              <a:pPr/>
              <a:t>83</a:t>
            </a:fld>
            <a:endParaRPr lang="en-US" sz="1200">
              <a:latin typeface="Times New Roman"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032EA7B5-2625-3541-AF32-D9F0FD12477F}" type="slidenum">
              <a:rPr lang="en-US" sz="1200">
                <a:latin typeface="Times New Roman" charset="0"/>
              </a:rPr>
              <a:pPr/>
              <a:t>84</a:t>
            </a:fld>
            <a:endParaRPr lang="en-US" sz="1200">
              <a:latin typeface="Times New Roman" charset="0"/>
            </a:endParaRPr>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FD589BE-F165-1840-8D6C-0DDBEAD3B40B}" type="slidenum">
              <a:rPr lang="en-US" sz="1200">
                <a:latin typeface="Times New Roman" charset="0"/>
              </a:rPr>
              <a:pPr/>
              <a:t>85</a:t>
            </a:fld>
            <a:endParaRPr lang="en-US" sz="1200">
              <a:latin typeface="Times New Roman" charset="0"/>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74D60BF-EFBC-5743-8A89-CC6906C80278}" type="slidenum">
              <a:rPr lang="en-US" sz="1200">
                <a:latin typeface="Times New Roman" charset="0"/>
              </a:rPr>
              <a:pPr/>
              <a:t>87</a:t>
            </a:fld>
            <a:endParaRPr lang="en-US" sz="1200">
              <a:latin typeface="Times New Roman" charset="0"/>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extLst>
      <p:ext uri="{BB962C8B-B14F-4D97-AF65-F5344CB8AC3E}">
        <p14:creationId xmlns:p14="http://schemas.microsoft.com/office/powerpoint/2010/main" val="2678319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B60C9840-AF57-424A-8048-2CA8090C135D}" type="slidenum">
              <a:rPr lang="en-US" sz="1200">
                <a:latin typeface="Times New Roman" charset="0"/>
              </a:rPr>
              <a:pPr/>
              <a:t>89</a:t>
            </a:fld>
            <a:endParaRPr lang="en-US" sz="1200">
              <a:latin typeface="Times New Roman" charset="0"/>
            </a:endParaRPr>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1AD7DEF-C37B-B748-A244-1EC5FF0C82D3}" type="slidenum">
              <a:rPr lang="en-US" sz="1200">
                <a:latin typeface="Times New Roman" charset="0"/>
              </a:rPr>
              <a:pPr/>
              <a:t>93</a:t>
            </a:fld>
            <a:endParaRPr lang="en-US" sz="1200">
              <a:latin typeface="Times New Roman"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9" name="Straight Connector 8"/>
          <p:cNvCxnSpPr/>
          <p:nvPr/>
        </p:nvCxnSpPr>
        <p:spPr>
          <a:xfrm flipV="1">
            <a:off x="609600" y="3600450"/>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414566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004086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2528228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95525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963085" y="4406900"/>
            <a:ext cx="11228916"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606505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8" name="Straight Connector 7"/>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368979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Slide Number Placeholder 8"/>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10" name="Straight Connector 9"/>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26361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5" name="Slide Number Placeholder 4"/>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6" name="Straight Connector 5"/>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754717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1807065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3721473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8" name="Straight Connector 7"/>
          <p:cNvCxnSpPr/>
          <p:nvPr/>
        </p:nvCxnSpPr>
        <p:spPr>
          <a:xfrm flipV="1">
            <a:off x="609600" y="4752218"/>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990657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8" name="Picture 7" descr="ing-modena copy.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803" y="6021288"/>
            <a:ext cx="1533291" cy="899495"/>
          </a:xfrm>
          <a:prstGeom prst="rect">
            <a:avLst/>
          </a:prstGeom>
        </p:spPr>
      </p:pic>
      <p:sp>
        <p:nvSpPr>
          <p:cNvPr id="10" name="Slide Number Placeholder 5"/>
          <p:cNvSpPr>
            <a:spLocks noGrp="1"/>
          </p:cNvSpPr>
          <p:nvPr>
            <p:ph type="sldNum" sz="quarter" idx="4"/>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17454244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mailto:org.nbicocchi.localmods.Point@7344699f"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4.xml"/><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Java Object Oriented</a:t>
            </a:r>
            <a:endParaRPr lang="it-IT" dirty="0"/>
          </a:p>
        </p:txBody>
      </p:sp>
      <p:sp>
        <p:nvSpPr>
          <p:cNvPr id="4" name="Sottotitolo 2"/>
          <p:cNvSpPr>
            <a:spLocks noGrp="1"/>
          </p:cNvSpPr>
          <p:nvPr>
            <p:ph type="subTitle" idx="1"/>
          </p:nvPr>
        </p:nvSpPr>
        <p:spPr>
          <a:xfrm>
            <a:off x="2895600" y="3886200"/>
            <a:ext cx="6400800" cy="1752600"/>
          </a:xfrm>
        </p:spPr>
        <p:txBody>
          <a:bodyPr>
            <a:normAutofit/>
          </a:bodyPr>
          <a:lstStyle/>
          <a:p>
            <a:pPr algn="r"/>
            <a:r>
              <a:rPr lang="en-US" sz="1800" dirty="0" err="1"/>
              <a:t>Università</a:t>
            </a:r>
            <a:r>
              <a:rPr lang="en-US" sz="1800" dirty="0"/>
              <a:t> di Modena e Reggio Emilia</a:t>
            </a:r>
          </a:p>
          <a:p>
            <a:pPr algn="r"/>
            <a:r>
              <a:rPr lang="en-US" sz="1800" i="1" dirty="0"/>
              <a:t>Prof. Nicola Bicocchi (</a:t>
            </a:r>
            <a:r>
              <a:rPr lang="en-US" sz="1800" i="1" dirty="0" err="1"/>
              <a:t>nicola.bicocchi@unimore.it</a:t>
            </a:r>
            <a:r>
              <a:rPr lang="en-US" sz="1800" i="1" dirty="0"/>
              <a:t>)</a:t>
            </a:r>
          </a:p>
          <a:p>
            <a:pPr algn="r"/>
            <a:endParaRPr lang="en-US" sz="1800" dirty="0"/>
          </a:p>
          <a:p>
            <a:pPr algn="r"/>
            <a:endParaRPr lang="it-IT"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Encapsulation</a:t>
            </a:r>
            <a:r>
              <a:rPr lang="en-US" dirty="0"/>
              <a:t> and Visibility</a:t>
            </a:r>
          </a:p>
        </p:txBody>
      </p:sp>
      <p:sp>
        <p:nvSpPr>
          <p:cNvPr id="3" name="Content Placeholder 2"/>
          <p:cNvSpPr>
            <a:spLocks noGrp="1"/>
          </p:cNvSpPr>
          <p:nvPr>
            <p:ph sz="half" idx="1"/>
          </p:nvPr>
        </p:nvSpPr>
        <p:spPr/>
        <p:txBody>
          <a:bodyPr>
            <a:noAutofit/>
          </a:bodyPr>
          <a:lstStyle/>
          <a:p>
            <a:r>
              <a:rPr lang="en-GB" sz="2400" dirty="0">
                <a:solidFill>
                  <a:schemeClr val="accent6">
                    <a:lumMod val="75000"/>
                  </a:schemeClr>
                </a:solidFill>
              </a:rPr>
              <a:t>Encapsulation is defined as the mechanism wrapping together code and data </a:t>
            </a:r>
            <a:r>
              <a:rPr lang="en-GB" sz="2400" dirty="0"/>
              <a:t>(data is encapsulated inside a shield of code).</a:t>
            </a:r>
          </a:p>
          <a:p>
            <a:r>
              <a:rPr lang="en-GB" sz="2400" dirty="0"/>
              <a:t>Another way to think about encapsulation is a protective shield that prevents the data from being accessed by code outside this shield.</a:t>
            </a:r>
            <a:endParaRPr lang="en-IT" sz="2400" dirty="0"/>
          </a:p>
        </p:txBody>
      </p:sp>
      <p:sp>
        <p:nvSpPr>
          <p:cNvPr id="5" name="Content Placeholder 4">
            <a:extLst>
              <a:ext uri="{FF2B5EF4-FFF2-40B4-BE49-F238E27FC236}">
                <a16:creationId xmlns:a16="http://schemas.microsoft.com/office/drawing/2014/main" id="{65120A8A-02F6-8C4A-8CBA-FBFE8E103774}"/>
              </a:ext>
            </a:extLst>
          </p:cNvPr>
          <p:cNvSpPr>
            <a:spLocks noGrp="1"/>
          </p:cNvSpPr>
          <p:nvPr>
            <p:ph sz="half" idx="2"/>
          </p:nvPr>
        </p:nvSpPr>
        <p:spPr/>
        <p:txBody>
          <a:bodyPr>
            <a:normAutofit/>
          </a:bodyPr>
          <a:lstStyle/>
          <a:p>
            <a:pPr marL="0" indent="0">
              <a:buNone/>
            </a:pPr>
            <a:r>
              <a:rPr lang="en-AU" sz="1600" dirty="0">
                <a:latin typeface="Consolas"/>
                <a:cs typeface="Consolas"/>
              </a:rPr>
              <a:t>public class Car {</a:t>
            </a:r>
          </a:p>
          <a:p>
            <a:pPr marL="0" indent="0">
              <a:buNone/>
            </a:pPr>
            <a:r>
              <a:rPr lang="en-AU" sz="1600" dirty="0">
                <a:latin typeface="Consolas"/>
                <a:cs typeface="Consolas"/>
              </a:rPr>
              <a:t>	</a:t>
            </a:r>
            <a:r>
              <a:rPr lang="en-AU" sz="1600" dirty="0">
                <a:solidFill>
                  <a:srgbClr val="E46C0A"/>
                </a:solidFill>
                <a:latin typeface="Consolas"/>
                <a:cs typeface="Consolas"/>
              </a:rPr>
              <a:t>public </a:t>
            </a:r>
            <a:r>
              <a:rPr lang="en-AU" sz="1600" dirty="0">
                <a:latin typeface="Consolas"/>
                <a:cs typeface="Consolas"/>
              </a:rPr>
              <a:t>String </a:t>
            </a:r>
            <a:r>
              <a:rPr lang="en-AU" sz="1600" dirty="0" err="1">
                <a:latin typeface="Consolas"/>
                <a:cs typeface="Consolas"/>
              </a:rPr>
              <a:t>color</a:t>
            </a:r>
            <a:r>
              <a:rPr lang="en-AU" sz="1600" dirty="0">
                <a:latin typeface="Consolas"/>
                <a:cs typeface="Consolas"/>
              </a:rPr>
              <a:t>;</a:t>
            </a:r>
          </a:p>
          <a:p>
            <a:pPr marL="0" indent="0">
              <a:buNone/>
            </a:pPr>
            <a:r>
              <a:rPr lang="en-AU" sz="1600" dirty="0">
                <a:latin typeface="Consolas"/>
                <a:cs typeface="Consolas"/>
              </a:rPr>
              <a:t>	</a:t>
            </a:r>
            <a:r>
              <a:rPr lang="en-AU" sz="1600" dirty="0">
                <a:solidFill>
                  <a:srgbClr val="E46C0A"/>
                </a:solidFill>
                <a:latin typeface="Consolas"/>
                <a:cs typeface="Consolas"/>
              </a:rPr>
              <a:t>public </a:t>
            </a:r>
            <a:r>
              <a:rPr lang="en-AU" sz="1600" dirty="0">
                <a:solidFill>
                  <a:srgbClr val="000000"/>
                </a:solidFill>
                <a:latin typeface="Consolas"/>
                <a:cs typeface="Consolas"/>
              </a:rPr>
              <a:t>void</a:t>
            </a:r>
            <a:r>
              <a:rPr lang="en-AU" sz="1600" dirty="0">
                <a:solidFill>
                  <a:srgbClr val="E46C0A"/>
                </a:solidFill>
                <a:latin typeface="Consolas"/>
                <a:cs typeface="Consolas"/>
              </a:rPr>
              <a:t> </a:t>
            </a:r>
            <a:r>
              <a:rPr lang="en-AU" sz="1600" dirty="0" err="1">
                <a:latin typeface="Consolas"/>
                <a:cs typeface="Consolas"/>
              </a:rPr>
              <a:t>setColor</a:t>
            </a:r>
            <a:r>
              <a:rPr lang="en-AU" sz="1600" dirty="0">
                <a:latin typeface="Consolas"/>
                <a:cs typeface="Consolas"/>
              </a:rPr>
              <a:t>(String </a:t>
            </a:r>
            <a:r>
              <a:rPr lang="en-AU" sz="1600" dirty="0" err="1">
                <a:latin typeface="Consolas"/>
                <a:cs typeface="Consolas"/>
              </a:rPr>
              <a:t>color</a:t>
            </a:r>
            <a:r>
              <a:rPr lang="en-AU" sz="1600" dirty="0">
                <a:latin typeface="Consolas"/>
                <a:cs typeface="Consolas"/>
              </a:rPr>
              <a:t>) { </a:t>
            </a:r>
          </a:p>
          <a:p>
            <a:pPr marL="0" indent="0">
              <a:buNone/>
            </a:pPr>
            <a:r>
              <a:rPr lang="en-AU" sz="1600" dirty="0">
                <a:latin typeface="Consolas"/>
                <a:cs typeface="Consolas"/>
              </a:rPr>
              <a:t>		</a:t>
            </a:r>
            <a:r>
              <a:rPr lang="en-AU" sz="1600" dirty="0" err="1">
                <a:latin typeface="Consolas"/>
                <a:cs typeface="Consolas"/>
              </a:rPr>
              <a:t>this.color</a:t>
            </a:r>
            <a:r>
              <a:rPr lang="en-AU" sz="1600" dirty="0">
                <a:latin typeface="Consolas"/>
                <a:cs typeface="Consolas"/>
              </a:rPr>
              <a:t> = </a:t>
            </a:r>
            <a:r>
              <a:rPr lang="en-AU" sz="1600" dirty="0" err="1">
                <a:latin typeface="Consolas"/>
                <a:cs typeface="Consolas"/>
              </a:rPr>
              <a:t>color</a:t>
            </a:r>
            <a:r>
              <a:rPr lang="en-AU" sz="1600" dirty="0">
                <a:latin typeface="Consolas"/>
                <a:cs typeface="Consolas"/>
              </a:rPr>
              <a:t>; </a:t>
            </a:r>
          </a:p>
          <a:p>
            <a:pPr marL="0" indent="0">
              <a:buNone/>
            </a:pPr>
            <a:r>
              <a:rPr lang="en-AU" sz="1600" dirty="0">
                <a:latin typeface="Consolas"/>
                <a:cs typeface="Consolas"/>
              </a:rPr>
              <a:t>	}</a:t>
            </a:r>
          </a:p>
          <a:p>
            <a:pPr marL="0" indent="0">
              <a:buNone/>
            </a:pPr>
            <a:r>
              <a:rPr lang="en-AU" sz="1600" dirty="0">
                <a:latin typeface="Consolas"/>
                <a:cs typeface="Consolas"/>
              </a:rPr>
              <a:t>}</a:t>
            </a:r>
          </a:p>
          <a:p>
            <a:pPr marL="0" indent="0">
              <a:buNone/>
            </a:pPr>
            <a:endParaRPr lang="en-AU" sz="1600" dirty="0">
              <a:latin typeface="Consolas"/>
              <a:cs typeface="Consolas"/>
            </a:endParaRPr>
          </a:p>
          <a:p>
            <a:pPr marL="0" indent="0">
              <a:buNone/>
            </a:pPr>
            <a:r>
              <a:rPr lang="en-AU" sz="1600" dirty="0">
                <a:latin typeface="Consolas"/>
                <a:cs typeface="Consolas"/>
              </a:rPr>
              <a:t>public class App {	</a:t>
            </a:r>
          </a:p>
          <a:p>
            <a:pPr marL="0" indent="0">
              <a:buNone/>
            </a:pPr>
            <a:r>
              <a:rPr lang="en-AU" sz="1600" dirty="0">
                <a:latin typeface="Consolas"/>
                <a:cs typeface="Consolas"/>
              </a:rPr>
              <a:t>	public static void main(String[] </a:t>
            </a:r>
            <a:r>
              <a:rPr lang="en-AU" sz="1600" dirty="0" err="1">
                <a:latin typeface="Consolas"/>
                <a:cs typeface="Consolas"/>
              </a:rPr>
              <a:t>args</a:t>
            </a:r>
            <a:r>
              <a:rPr lang="en-AU" sz="1600" dirty="0">
                <a:latin typeface="Consolas"/>
                <a:cs typeface="Consolas"/>
              </a:rPr>
              <a:t>) {</a:t>
            </a:r>
          </a:p>
          <a:p>
            <a:pPr marL="0" indent="0">
              <a:buNone/>
            </a:pPr>
            <a:r>
              <a:rPr lang="en-AU" sz="1600" dirty="0">
                <a:latin typeface="Consolas"/>
                <a:cs typeface="Consolas"/>
              </a:rPr>
              <a:t>		Car c = new Car();</a:t>
            </a:r>
          </a:p>
          <a:p>
            <a:pPr marL="0" indent="0">
              <a:buNone/>
            </a:pPr>
            <a:r>
              <a:rPr lang="en-AU" sz="1600" dirty="0">
                <a:latin typeface="Consolas"/>
                <a:cs typeface="Consolas"/>
              </a:rPr>
              <a:t>        </a:t>
            </a:r>
            <a:r>
              <a:rPr lang="en-AU" sz="1600" dirty="0">
                <a:solidFill>
                  <a:srgbClr val="E46C0A"/>
                </a:solidFill>
                <a:latin typeface="Consolas"/>
                <a:cs typeface="Consolas"/>
              </a:rPr>
              <a:t>/* Works but unsafe! */</a:t>
            </a:r>
            <a:endParaRPr lang="en-AU" sz="1600" dirty="0">
              <a:latin typeface="Consolas"/>
              <a:cs typeface="Consolas"/>
            </a:endParaRPr>
          </a:p>
          <a:p>
            <a:pPr marL="0" indent="0">
              <a:buNone/>
            </a:pPr>
            <a:r>
              <a:rPr lang="en-AU" sz="1600" dirty="0">
                <a:solidFill>
                  <a:srgbClr val="E46C0A"/>
                </a:solidFill>
                <a:latin typeface="Consolas"/>
                <a:cs typeface="Consolas"/>
              </a:rPr>
              <a:t>		</a:t>
            </a:r>
            <a:r>
              <a:rPr lang="en-AU" sz="1600" dirty="0" err="1">
                <a:solidFill>
                  <a:srgbClr val="E46C0A"/>
                </a:solidFill>
                <a:latin typeface="Consolas"/>
                <a:cs typeface="Consolas"/>
              </a:rPr>
              <a:t>c.color</a:t>
            </a:r>
            <a:r>
              <a:rPr lang="en-AU" sz="1600" dirty="0">
                <a:solidFill>
                  <a:srgbClr val="E46C0A"/>
                </a:solidFill>
                <a:latin typeface="Consolas"/>
                <a:cs typeface="Consolas"/>
              </a:rPr>
              <a:t> = “red”; 		</a:t>
            </a:r>
          </a:p>
          <a:p>
            <a:pPr marL="0" indent="0">
              <a:buNone/>
            </a:pPr>
            <a:r>
              <a:rPr lang="en-AU" sz="1600" dirty="0">
                <a:latin typeface="Consolas"/>
                <a:cs typeface="Consolas"/>
              </a:rPr>
              <a:t>	}</a:t>
            </a:r>
          </a:p>
          <a:p>
            <a:pPr marL="0" indent="0">
              <a:buNone/>
            </a:pPr>
            <a:r>
              <a:rPr lang="en-AU" sz="1600" dirty="0">
                <a:latin typeface="Consolas"/>
                <a:cs typeface="Consolas"/>
              </a:rPr>
              <a:t>}</a:t>
            </a:r>
          </a:p>
          <a:p>
            <a:pPr marL="0" indent="0">
              <a:buNone/>
            </a:pPr>
            <a:endParaRPr lang="en-AU" sz="16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10</a:t>
            </a:fld>
            <a:endParaRPr lang="it-IT" dirty="0"/>
          </a:p>
        </p:txBody>
      </p:sp>
    </p:spTree>
    <p:extLst>
      <p:ext uri="{BB962C8B-B14F-4D97-AF65-F5344CB8AC3E}">
        <p14:creationId xmlns:p14="http://schemas.microsoft.com/office/powerpoint/2010/main" val="37555400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E904A-9C74-DA4E-9A8E-BEAB44CB34B2}"/>
              </a:ext>
            </a:extLst>
          </p:cNvPr>
          <p:cNvSpPr>
            <a:spLocks noGrp="1"/>
          </p:cNvSpPr>
          <p:nvPr>
            <p:ph type="title"/>
          </p:nvPr>
        </p:nvSpPr>
        <p:spPr/>
        <p:txBody>
          <a:bodyPr/>
          <a:lstStyle/>
          <a:p>
            <a:r>
              <a:rPr lang="en-IT" dirty="0"/>
              <a:t>Failure rates of software projects</a:t>
            </a:r>
          </a:p>
        </p:txBody>
      </p:sp>
      <p:pic>
        <p:nvPicPr>
          <p:cNvPr id="6" name="Content Placeholder 5">
            <a:extLst>
              <a:ext uri="{FF2B5EF4-FFF2-40B4-BE49-F238E27FC236}">
                <a16:creationId xmlns:a16="http://schemas.microsoft.com/office/drawing/2014/main" id="{8D845EA9-0A9E-DB40-B7A2-306B0F903A8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240169" y="1600201"/>
            <a:ext cx="7711663" cy="4525963"/>
          </a:xfrm>
        </p:spPr>
      </p:pic>
      <p:sp>
        <p:nvSpPr>
          <p:cNvPr id="4" name="Slide Number Placeholder 3">
            <a:extLst>
              <a:ext uri="{FF2B5EF4-FFF2-40B4-BE49-F238E27FC236}">
                <a16:creationId xmlns:a16="http://schemas.microsoft.com/office/drawing/2014/main" id="{204ACA47-41F1-A144-B240-5C760A1B874B}"/>
              </a:ext>
            </a:extLst>
          </p:cNvPr>
          <p:cNvSpPr>
            <a:spLocks noGrp="1"/>
          </p:cNvSpPr>
          <p:nvPr>
            <p:ph type="sldNum" sz="quarter" idx="12"/>
          </p:nvPr>
        </p:nvSpPr>
        <p:spPr/>
        <p:txBody>
          <a:bodyPr/>
          <a:lstStyle/>
          <a:p>
            <a:fld id="{D2040F39-7941-49A4-B48D-F201B18B6351}" type="slidenum">
              <a:rPr lang="it-IT" smtClean="0"/>
              <a:pPr/>
              <a:t>100</a:t>
            </a:fld>
            <a:endParaRPr lang="it-IT" dirty="0"/>
          </a:p>
        </p:txBody>
      </p:sp>
    </p:spTree>
    <p:extLst>
      <p:ext uri="{BB962C8B-B14F-4D97-AF65-F5344CB8AC3E}">
        <p14:creationId xmlns:p14="http://schemas.microsoft.com/office/powerpoint/2010/main" val="6446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2B1BA2D-A8A1-5A4C-87F2-979D02CEFC22}"/>
              </a:ext>
            </a:extLst>
          </p:cNvPr>
          <p:cNvSpPr>
            <a:spLocks noGrp="1"/>
          </p:cNvSpPr>
          <p:nvPr>
            <p:ph type="title"/>
          </p:nvPr>
        </p:nvSpPr>
        <p:spPr/>
        <p:txBody>
          <a:bodyPr/>
          <a:lstStyle/>
          <a:p>
            <a:r>
              <a:rPr lang="en-IT" dirty="0"/>
              <a:t>Root causes of failures</a:t>
            </a:r>
          </a:p>
        </p:txBody>
      </p:sp>
      <p:sp>
        <p:nvSpPr>
          <p:cNvPr id="6" name="Content Placeholder 5">
            <a:extLst>
              <a:ext uri="{FF2B5EF4-FFF2-40B4-BE49-F238E27FC236}">
                <a16:creationId xmlns:a16="http://schemas.microsoft.com/office/drawing/2014/main" id="{92E22BAE-BFB2-084D-B9BC-6550F2019E5B}"/>
              </a:ext>
            </a:extLst>
          </p:cNvPr>
          <p:cNvSpPr>
            <a:spLocks noGrp="1"/>
          </p:cNvSpPr>
          <p:nvPr>
            <p:ph sz="half" idx="1"/>
          </p:nvPr>
        </p:nvSpPr>
        <p:spPr/>
        <p:txBody>
          <a:bodyPr>
            <a:normAutofit fontScale="77500" lnSpcReduction="20000"/>
          </a:bodyPr>
          <a:lstStyle/>
          <a:p>
            <a:pPr fontAlgn="base"/>
            <a:r>
              <a:rPr lang="en-GB" dirty="0">
                <a:solidFill>
                  <a:srgbClr val="00B0F0"/>
                </a:solidFill>
              </a:rPr>
              <a:t>Lack of user participation</a:t>
            </a:r>
          </a:p>
          <a:p>
            <a:pPr fontAlgn="base"/>
            <a:r>
              <a:rPr lang="en-GB" dirty="0">
                <a:solidFill>
                  <a:srgbClr val="00B0F0"/>
                </a:solidFill>
              </a:rPr>
              <a:t>Changing requirements</a:t>
            </a:r>
          </a:p>
          <a:p>
            <a:pPr fontAlgn="base"/>
            <a:r>
              <a:rPr lang="en-GB" dirty="0">
                <a:solidFill>
                  <a:srgbClr val="00B0F0"/>
                </a:solidFill>
              </a:rPr>
              <a:t>Badly defined system requirements</a:t>
            </a:r>
          </a:p>
          <a:p>
            <a:pPr fontAlgn="base"/>
            <a:r>
              <a:rPr lang="en-GB" dirty="0">
                <a:solidFill>
                  <a:srgbClr val="00B0F0"/>
                </a:solidFill>
              </a:rPr>
              <a:t>Unrealistic or unarticulated project goals</a:t>
            </a:r>
          </a:p>
          <a:p>
            <a:pPr fontAlgn="base"/>
            <a:r>
              <a:rPr lang="en-GB" dirty="0">
                <a:solidFill>
                  <a:srgbClr val="00B0F0"/>
                </a:solidFill>
              </a:rPr>
              <a:t>Lack of Stakeholder involvement</a:t>
            </a:r>
          </a:p>
          <a:p>
            <a:pPr fontAlgn="base"/>
            <a:r>
              <a:rPr lang="en-GB" dirty="0">
                <a:solidFill>
                  <a:srgbClr val="00B0F0"/>
                </a:solidFill>
              </a:rPr>
              <a:t>Unmanaged risks</a:t>
            </a:r>
          </a:p>
          <a:p>
            <a:pPr fontAlgn="base"/>
            <a:r>
              <a:rPr lang="en-GB" dirty="0">
                <a:solidFill>
                  <a:srgbClr val="00B0F0"/>
                </a:solidFill>
              </a:rPr>
              <a:t>Poor communication among customers, developers, and users</a:t>
            </a:r>
          </a:p>
          <a:p>
            <a:pPr fontAlgn="base"/>
            <a:r>
              <a:rPr lang="en-GB" dirty="0">
                <a:solidFill>
                  <a:srgbClr val="7030A0"/>
                </a:solidFill>
              </a:rPr>
              <a:t>Use of immature technology</a:t>
            </a:r>
          </a:p>
          <a:p>
            <a:pPr fontAlgn="base"/>
            <a:r>
              <a:rPr lang="en-GB" dirty="0">
                <a:solidFill>
                  <a:srgbClr val="7030A0"/>
                </a:solidFill>
              </a:rPr>
              <a:t>Inability to handle the project’s complexity</a:t>
            </a:r>
          </a:p>
          <a:p>
            <a:pPr fontAlgn="base"/>
            <a:r>
              <a:rPr lang="en-GB" dirty="0">
                <a:solidFill>
                  <a:schemeClr val="accent1">
                    <a:lumMod val="60000"/>
                    <a:lumOff val="40000"/>
                  </a:schemeClr>
                </a:solidFill>
              </a:rPr>
              <a:t>Sloppy development practices</a:t>
            </a:r>
          </a:p>
          <a:p>
            <a:pPr fontAlgn="base"/>
            <a:endParaRPr lang="en-GB" dirty="0">
              <a:solidFill>
                <a:srgbClr val="00B0F0"/>
              </a:solidFill>
            </a:endParaRPr>
          </a:p>
        </p:txBody>
      </p:sp>
      <p:sp>
        <p:nvSpPr>
          <p:cNvPr id="7" name="Content Placeholder 6">
            <a:extLst>
              <a:ext uri="{FF2B5EF4-FFF2-40B4-BE49-F238E27FC236}">
                <a16:creationId xmlns:a16="http://schemas.microsoft.com/office/drawing/2014/main" id="{94A7909F-9ECF-A34B-B4C0-19DE10BDD754}"/>
              </a:ext>
            </a:extLst>
          </p:cNvPr>
          <p:cNvSpPr>
            <a:spLocks noGrp="1"/>
          </p:cNvSpPr>
          <p:nvPr>
            <p:ph sz="half" idx="2"/>
          </p:nvPr>
        </p:nvSpPr>
        <p:spPr/>
        <p:txBody>
          <a:bodyPr>
            <a:normAutofit fontScale="77500" lnSpcReduction="20000"/>
          </a:bodyPr>
          <a:lstStyle/>
          <a:p>
            <a:pPr fontAlgn="base"/>
            <a:r>
              <a:rPr lang="en-GB" dirty="0"/>
              <a:t>Poor project management</a:t>
            </a:r>
          </a:p>
          <a:p>
            <a:pPr fontAlgn="base"/>
            <a:r>
              <a:rPr lang="en-GB" dirty="0"/>
              <a:t>Poor reporting of the project’s status</a:t>
            </a:r>
          </a:p>
          <a:p>
            <a:pPr fontAlgn="base"/>
            <a:r>
              <a:rPr lang="en-GB" dirty="0"/>
              <a:t>Inaccurate estimates of needed resources</a:t>
            </a:r>
          </a:p>
          <a:p>
            <a:pPr fontAlgn="base"/>
            <a:r>
              <a:rPr lang="en-GB" dirty="0"/>
              <a:t>Commercial pressures</a:t>
            </a:r>
          </a:p>
          <a:p>
            <a:pPr fontAlgn="base"/>
            <a:endParaRPr lang="en-GB" dirty="0"/>
          </a:p>
          <a:p>
            <a:endParaRPr lang="en-IT" dirty="0"/>
          </a:p>
        </p:txBody>
      </p:sp>
      <p:sp>
        <p:nvSpPr>
          <p:cNvPr id="4" name="Slide Number Placeholder 3">
            <a:extLst>
              <a:ext uri="{FF2B5EF4-FFF2-40B4-BE49-F238E27FC236}">
                <a16:creationId xmlns:a16="http://schemas.microsoft.com/office/drawing/2014/main" id="{8B91434F-D8F8-2742-BF48-B60E620156E7}"/>
              </a:ext>
            </a:extLst>
          </p:cNvPr>
          <p:cNvSpPr>
            <a:spLocks noGrp="1"/>
          </p:cNvSpPr>
          <p:nvPr>
            <p:ph type="sldNum" sz="quarter" idx="12"/>
          </p:nvPr>
        </p:nvSpPr>
        <p:spPr/>
        <p:txBody>
          <a:bodyPr/>
          <a:lstStyle/>
          <a:p>
            <a:fld id="{D2040F39-7941-49A4-B48D-F201B18B6351}" type="slidenum">
              <a:rPr lang="it-IT" smtClean="0"/>
              <a:pPr/>
              <a:t>101</a:t>
            </a:fld>
            <a:endParaRPr lang="it-IT" dirty="0"/>
          </a:p>
        </p:txBody>
      </p:sp>
    </p:spTree>
    <p:extLst>
      <p:ext uri="{BB962C8B-B14F-4D97-AF65-F5344CB8AC3E}">
        <p14:creationId xmlns:p14="http://schemas.microsoft.com/office/powerpoint/2010/main" val="26046328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1D0948-AE7A-FB49-8390-F0415F71DACC}"/>
              </a:ext>
            </a:extLst>
          </p:cNvPr>
          <p:cNvSpPr>
            <a:spLocks noGrp="1"/>
          </p:cNvSpPr>
          <p:nvPr>
            <p:ph type="title"/>
          </p:nvPr>
        </p:nvSpPr>
        <p:spPr/>
        <p:txBody>
          <a:bodyPr/>
          <a:lstStyle/>
          <a:p>
            <a:r>
              <a:rPr lang="en-IT" dirty="0"/>
              <a:t>So what?</a:t>
            </a:r>
          </a:p>
        </p:txBody>
      </p:sp>
      <p:sp>
        <p:nvSpPr>
          <p:cNvPr id="7" name="Content Placeholder 6">
            <a:extLst>
              <a:ext uri="{FF2B5EF4-FFF2-40B4-BE49-F238E27FC236}">
                <a16:creationId xmlns:a16="http://schemas.microsoft.com/office/drawing/2014/main" id="{99A25E4B-3BEB-7049-9402-78847293EFA6}"/>
              </a:ext>
            </a:extLst>
          </p:cNvPr>
          <p:cNvSpPr>
            <a:spLocks noGrp="1"/>
          </p:cNvSpPr>
          <p:nvPr>
            <p:ph idx="1"/>
          </p:nvPr>
        </p:nvSpPr>
        <p:spPr/>
        <p:txBody>
          <a:bodyPr>
            <a:normAutofit/>
          </a:bodyPr>
          <a:lstStyle/>
          <a:p>
            <a:r>
              <a:rPr lang="en-US" altLang="en-IT" dirty="0">
                <a:solidFill>
                  <a:srgbClr val="00B0F0"/>
                </a:solidFill>
                <a:latin typeface="Calibri" panose="020F0502020204030204" pitchFamily="34" charset="0"/>
                <a:cs typeface="Calibri" panose="020F0502020204030204" pitchFamily="34" charset="0"/>
              </a:rPr>
              <a:t>Iterative development models</a:t>
            </a:r>
          </a:p>
          <a:p>
            <a:pPr lvl="1"/>
            <a:r>
              <a:rPr lang="en-US" altLang="en-IT" dirty="0">
                <a:solidFill>
                  <a:srgbClr val="00B0F0"/>
                </a:solidFill>
                <a:latin typeface="Calibri" panose="020F0502020204030204" pitchFamily="34" charset="0"/>
                <a:cs typeface="Calibri" panose="020F0502020204030204" pitchFamily="34" charset="0"/>
              </a:rPr>
              <a:t>RUP, SCRUM, Extreme Programming</a:t>
            </a:r>
          </a:p>
          <a:p>
            <a:r>
              <a:rPr lang="en-US" altLang="en-IT" dirty="0">
                <a:solidFill>
                  <a:srgbClr val="7030A0"/>
                </a:solidFill>
                <a:latin typeface="Calibri" panose="020F0502020204030204" pitchFamily="34" charset="0"/>
                <a:cs typeface="Calibri" panose="020F0502020204030204" pitchFamily="34" charset="0"/>
              </a:rPr>
              <a:t>Modelling tools and languages</a:t>
            </a:r>
          </a:p>
          <a:p>
            <a:pPr lvl="1"/>
            <a:r>
              <a:rPr lang="en-US" altLang="en-IT" dirty="0">
                <a:solidFill>
                  <a:srgbClr val="7030A0"/>
                </a:solidFill>
                <a:latin typeface="Calibri" panose="020F0502020204030204" pitchFamily="34" charset="0"/>
                <a:cs typeface="Calibri" panose="020F0502020204030204" pitchFamily="34" charset="0"/>
              </a:rPr>
              <a:t>SRS, UML</a:t>
            </a:r>
          </a:p>
          <a:p>
            <a:r>
              <a:rPr lang="en-US" altLang="en-IT" dirty="0">
                <a:solidFill>
                  <a:schemeClr val="accent1">
                    <a:lumMod val="60000"/>
                    <a:lumOff val="40000"/>
                  </a:schemeClr>
                </a:solidFill>
                <a:latin typeface="Calibri" panose="020F0502020204030204" pitchFamily="34" charset="0"/>
                <a:cs typeface="Calibri" panose="020F0502020204030204" pitchFamily="34" charset="0"/>
              </a:rPr>
              <a:t>Design Patterns</a:t>
            </a:r>
          </a:p>
          <a:p>
            <a:pPr lvl="1"/>
            <a:r>
              <a:rPr lang="en-US" altLang="en-IT" dirty="0">
                <a:solidFill>
                  <a:schemeClr val="accent1">
                    <a:lumMod val="60000"/>
                    <a:lumOff val="40000"/>
                  </a:schemeClr>
                </a:solidFill>
                <a:latin typeface="Calibri" panose="020F0502020204030204" pitchFamily="34" charset="0"/>
                <a:cs typeface="Calibri" panose="020F0502020204030204" pitchFamily="34" charset="0"/>
              </a:rPr>
              <a:t>Factory, Strategy, Proxy, Singleton, State, Iterator, …</a:t>
            </a:r>
          </a:p>
          <a:p>
            <a:pPr lvl="1"/>
            <a:r>
              <a:rPr lang="en-US" altLang="en-IT" dirty="0">
                <a:solidFill>
                  <a:schemeClr val="accent1">
                    <a:lumMod val="60000"/>
                    <a:lumOff val="40000"/>
                  </a:schemeClr>
                </a:solidFill>
                <a:latin typeface="Calibri" panose="020F0502020204030204" pitchFamily="34" charset="0"/>
                <a:cs typeface="Calibri" panose="020F0502020204030204" pitchFamily="34" charset="0"/>
              </a:rPr>
              <a:t>https://</a:t>
            </a:r>
            <a:r>
              <a:rPr lang="en-US" altLang="en-IT" dirty="0" err="1">
                <a:solidFill>
                  <a:schemeClr val="accent1">
                    <a:lumMod val="60000"/>
                    <a:lumOff val="40000"/>
                  </a:schemeClr>
                </a:solidFill>
                <a:latin typeface="Calibri" panose="020F0502020204030204" pitchFamily="34" charset="0"/>
                <a:cs typeface="Calibri" panose="020F0502020204030204" pitchFamily="34" charset="0"/>
              </a:rPr>
              <a:t>refactoring.guru</a:t>
            </a:r>
            <a:r>
              <a:rPr lang="en-US" altLang="en-IT" dirty="0">
                <a:solidFill>
                  <a:schemeClr val="accent1">
                    <a:lumMod val="60000"/>
                    <a:lumOff val="40000"/>
                  </a:schemeClr>
                </a:solidFill>
                <a:latin typeface="Calibri" panose="020F0502020204030204" pitchFamily="34" charset="0"/>
                <a:cs typeface="Calibri" panose="020F0502020204030204" pitchFamily="34" charset="0"/>
              </a:rPr>
              <a:t>/design-patterns</a:t>
            </a:r>
          </a:p>
        </p:txBody>
      </p:sp>
      <p:sp>
        <p:nvSpPr>
          <p:cNvPr id="5" name="Slide Number Placeholder 4">
            <a:extLst>
              <a:ext uri="{FF2B5EF4-FFF2-40B4-BE49-F238E27FC236}">
                <a16:creationId xmlns:a16="http://schemas.microsoft.com/office/drawing/2014/main" id="{D1D820C4-8F63-3F47-8475-1890408FAB46}"/>
              </a:ext>
            </a:extLst>
          </p:cNvPr>
          <p:cNvSpPr>
            <a:spLocks noGrp="1"/>
          </p:cNvSpPr>
          <p:nvPr>
            <p:ph type="sldNum" sz="quarter" idx="12"/>
          </p:nvPr>
        </p:nvSpPr>
        <p:spPr/>
        <p:txBody>
          <a:bodyPr/>
          <a:lstStyle/>
          <a:p>
            <a:fld id="{D2040F39-7941-49A4-B48D-F201B18B6351}" type="slidenum">
              <a:rPr lang="it-IT" smtClean="0"/>
              <a:pPr/>
              <a:t>102</a:t>
            </a:fld>
            <a:endParaRPr lang="it-IT" dirty="0"/>
          </a:p>
        </p:txBody>
      </p:sp>
    </p:spTree>
    <p:extLst>
      <p:ext uri="{BB962C8B-B14F-4D97-AF65-F5344CB8AC3E}">
        <p14:creationId xmlns:p14="http://schemas.microsoft.com/office/powerpoint/2010/main" val="38464679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224C-D343-684C-A363-77ACC2E3257B}"/>
              </a:ext>
            </a:extLst>
          </p:cNvPr>
          <p:cNvSpPr>
            <a:spLocks noGrp="1"/>
          </p:cNvSpPr>
          <p:nvPr>
            <p:ph type="title"/>
          </p:nvPr>
        </p:nvSpPr>
        <p:spPr/>
        <p:txBody>
          <a:bodyPr/>
          <a:lstStyle/>
          <a:p>
            <a:r>
              <a:rPr lang="en-US" altLang="en-IT" dirty="0">
                <a:latin typeface="Calibri" panose="020F0502020204030204" pitchFamily="34" charset="0"/>
                <a:cs typeface="Calibri" panose="020F0502020204030204" pitchFamily="34" charset="0"/>
              </a:rPr>
              <a:t>Iterative development models</a:t>
            </a:r>
          </a:p>
        </p:txBody>
      </p:sp>
      <p:pic>
        <p:nvPicPr>
          <p:cNvPr id="6" name="Content Placeholder 5">
            <a:extLst>
              <a:ext uri="{FF2B5EF4-FFF2-40B4-BE49-F238E27FC236}">
                <a16:creationId xmlns:a16="http://schemas.microsoft.com/office/drawing/2014/main" id="{6D85A746-7329-E647-A320-A9C3C8660337}"/>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286000" y="1729581"/>
            <a:ext cx="7620000" cy="4267200"/>
          </a:xfrm>
        </p:spPr>
      </p:pic>
      <p:sp>
        <p:nvSpPr>
          <p:cNvPr id="4" name="Slide Number Placeholder 3">
            <a:extLst>
              <a:ext uri="{FF2B5EF4-FFF2-40B4-BE49-F238E27FC236}">
                <a16:creationId xmlns:a16="http://schemas.microsoft.com/office/drawing/2014/main" id="{4875E342-FB36-E048-8890-3AD48D5475FE}"/>
              </a:ext>
            </a:extLst>
          </p:cNvPr>
          <p:cNvSpPr>
            <a:spLocks noGrp="1"/>
          </p:cNvSpPr>
          <p:nvPr>
            <p:ph type="sldNum" sz="quarter" idx="12"/>
          </p:nvPr>
        </p:nvSpPr>
        <p:spPr/>
        <p:txBody>
          <a:bodyPr/>
          <a:lstStyle/>
          <a:p>
            <a:fld id="{D2040F39-7941-49A4-B48D-F201B18B6351}" type="slidenum">
              <a:rPr lang="it-IT" smtClean="0"/>
              <a:pPr/>
              <a:t>103</a:t>
            </a:fld>
            <a:endParaRPr lang="it-IT" dirty="0"/>
          </a:p>
        </p:txBody>
      </p:sp>
    </p:spTree>
    <p:extLst>
      <p:ext uri="{BB962C8B-B14F-4D97-AF65-F5344CB8AC3E}">
        <p14:creationId xmlns:p14="http://schemas.microsoft.com/office/powerpoint/2010/main" val="33101484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64749-608F-F245-9B9B-E0CDBAD46D17}"/>
              </a:ext>
            </a:extLst>
          </p:cNvPr>
          <p:cNvSpPr>
            <a:spLocks noGrp="1"/>
          </p:cNvSpPr>
          <p:nvPr>
            <p:ph type="title"/>
          </p:nvPr>
        </p:nvSpPr>
        <p:spPr/>
        <p:txBody>
          <a:bodyPr>
            <a:normAutofit/>
          </a:bodyPr>
          <a:lstStyle/>
          <a:p>
            <a:r>
              <a:rPr lang="en-US" altLang="en-IT" dirty="0">
                <a:latin typeface="Calibri" panose="020F0502020204030204" pitchFamily="34" charset="0"/>
                <a:cs typeface="Calibri" panose="020F0502020204030204" pitchFamily="34" charset="0"/>
              </a:rPr>
              <a:t>Modelling tools and languages</a:t>
            </a:r>
            <a:endParaRPr lang="en-IT" dirty="0"/>
          </a:p>
        </p:txBody>
      </p:sp>
      <p:sp>
        <p:nvSpPr>
          <p:cNvPr id="3" name="Content Placeholder 2">
            <a:extLst>
              <a:ext uri="{FF2B5EF4-FFF2-40B4-BE49-F238E27FC236}">
                <a16:creationId xmlns:a16="http://schemas.microsoft.com/office/drawing/2014/main" id="{BBB8D079-5580-2D43-8DA2-92AF2971D558}"/>
              </a:ext>
            </a:extLst>
          </p:cNvPr>
          <p:cNvSpPr>
            <a:spLocks noGrp="1"/>
          </p:cNvSpPr>
          <p:nvPr>
            <p:ph idx="1"/>
          </p:nvPr>
        </p:nvSpPr>
        <p:spPr/>
        <p:txBody>
          <a:bodyPr>
            <a:normAutofit/>
          </a:bodyPr>
          <a:lstStyle/>
          <a:p>
            <a:r>
              <a:rPr lang="en-GB" i="1" dirty="0">
                <a:solidFill>
                  <a:schemeClr val="accent6">
                    <a:lumMod val="75000"/>
                  </a:schemeClr>
                </a:solidFill>
              </a:rPr>
              <a:t>UML</a:t>
            </a:r>
            <a:r>
              <a:rPr lang="en-GB" dirty="0"/>
              <a:t> stands for </a:t>
            </a:r>
            <a:r>
              <a:rPr lang="en-GB" i="1" dirty="0">
                <a:solidFill>
                  <a:schemeClr val="accent6">
                    <a:lumMod val="75000"/>
                  </a:schemeClr>
                </a:solidFill>
              </a:rPr>
              <a:t>Unified </a:t>
            </a:r>
            <a:r>
              <a:rPr lang="en-GB" i="1" dirty="0" err="1">
                <a:solidFill>
                  <a:schemeClr val="accent6">
                    <a:lumMod val="75000"/>
                  </a:schemeClr>
                </a:solidFill>
              </a:rPr>
              <a:t>Modeling</a:t>
            </a:r>
            <a:r>
              <a:rPr lang="en-GB" i="1" dirty="0">
                <a:solidFill>
                  <a:schemeClr val="accent6">
                    <a:lumMod val="75000"/>
                  </a:schemeClr>
                </a:solidFill>
              </a:rPr>
              <a:t> Language</a:t>
            </a:r>
          </a:p>
          <a:p>
            <a:pPr lvl="1"/>
            <a:r>
              <a:rPr lang="en-GB" dirty="0"/>
              <a:t>Language: express idea, not a methodology</a:t>
            </a:r>
          </a:p>
          <a:p>
            <a:pPr lvl="1"/>
            <a:r>
              <a:rPr lang="en-GB" dirty="0" err="1"/>
              <a:t>Modeling</a:t>
            </a:r>
            <a:r>
              <a:rPr lang="en-GB" dirty="0"/>
              <a:t>: Describing a software system at a high level of abstraction</a:t>
            </a:r>
          </a:p>
          <a:p>
            <a:pPr lvl="1"/>
            <a:r>
              <a:rPr lang="en-GB" dirty="0"/>
              <a:t>Unified: UML has become a world standard</a:t>
            </a:r>
          </a:p>
          <a:p>
            <a:endParaRPr lang="en-IT" dirty="0"/>
          </a:p>
        </p:txBody>
      </p:sp>
      <p:sp>
        <p:nvSpPr>
          <p:cNvPr id="4" name="Slide Number Placeholder 3">
            <a:extLst>
              <a:ext uri="{FF2B5EF4-FFF2-40B4-BE49-F238E27FC236}">
                <a16:creationId xmlns:a16="http://schemas.microsoft.com/office/drawing/2014/main" id="{13390F53-9A49-5041-881F-6EB7C52D85EA}"/>
              </a:ext>
            </a:extLst>
          </p:cNvPr>
          <p:cNvSpPr>
            <a:spLocks noGrp="1"/>
          </p:cNvSpPr>
          <p:nvPr>
            <p:ph type="sldNum" sz="quarter" idx="12"/>
          </p:nvPr>
        </p:nvSpPr>
        <p:spPr/>
        <p:txBody>
          <a:bodyPr/>
          <a:lstStyle/>
          <a:p>
            <a:fld id="{D2040F39-7941-49A4-B48D-F201B18B6351}" type="slidenum">
              <a:rPr lang="it-IT" smtClean="0"/>
              <a:pPr/>
              <a:t>104</a:t>
            </a:fld>
            <a:endParaRPr lang="it-IT" dirty="0"/>
          </a:p>
        </p:txBody>
      </p:sp>
    </p:spTree>
    <p:extLst>
      <p:ext uri="{BB962C8B-B14F-4D97-AF65-F5344CB8AC3E}">
        <p14:creationId xmlns:p14="http://schemas.microsoft.com/office/powerpoint/2010/main" val="18446652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FC164-016C-4841-97CB-FAE2F3455B83}"/>
              </a:ext>
            </a:extLst>
          </p:cNvPr>
          <p:cNvSpPr>
            <a:spLocks noGrp="1"/>
          </p:cNvSpPr>
          <p:nvPr>
            <p:ph type="title"/>
          </p:nvPr>
        </p:nvSpPr>
        <p:spPr/>
        <p:txBody>
          <a:bodyPr/>
          <a:lstStyle/>
          <a:p>
            <a:r>
              <a:rPr lang="en-IT" dirty="0"/>
              <a:t>UML</a:t>
            </a:r>
          </a:p>
        </p:txBody>
      </p:sp>
      <p:sp>
        <p:nvSpPr>
          <p:cNvPr id="3" name="Content Placeholder 2">
            <a:extLst>
              <a:ext uri="{FF2B5EF4-FFF2-40B4-BE49-F238E27FC236}">
                <a16:creationId xmlns:a16="http://schemas.microsoft.com/office/drawing/2014/main" id="{A6DF3726-0170-2345-836A-668241443BFC}"/>
              </a:ext>
            </a:extLst>
          </p:cNvPr>
          <p:cNvSpPr>
            <a:spLocks noGrp="1"/>
          </p:cNvSpPr>
          <p:nvPr>
            <p:ph idx="1"/>
          </p:nvPr>
        </p:nvSpPr>
        <p:spPr/>
        <p:txBody>
          <a:bodyPr>
            <a:normAutofit/>
          </a:bodyPr>
          <a:lstStyle/>
          <a:p>
            <a:r>
              <a:rPr lang="en-GB" dirty="0"/>
              <a:t>It is a industry-standard graphical language for specifying, visualizing, constructing, and documenting the artifacts of software systems</a:t>
            </a:r>
          </a:p>
          <a:p>
            <a:r>
              <a:rPr lang="en-GB" dirty="0"/>
              <a:t>UML uses mostly graphical notations to express the OO analysis and design of software projects.  </a:t>
            </a:r>
          </a:p>
          <a:p>
            <a:r>
              <a:rPr lang="en-GB" dirty="0">
                <a:solidFill>
                  <a:schemeClr val="accent6">
                    <a:lumMod val="75000"/>
                  </a:schemeClr>
                </a:solidFill>
              </a:rPr>
              <a:t>Simplifies the complex process of software design</a:t>
            </a:r>
          </a:p>
          <a:p>
            <a:endParaRPr lang="en-GB" dirty="0"/>
          </a:p>
          <a:p>
            <a:endParaRPr lang="en-IT" dirty="0"/>
          </a:p>
        </p:txBody>
      </p:sp>
      <p:sp>
        <p:nvSpPr>
          <p:cNvPr id="4" name="Slide Number Placeholder 3">
            <a:extLst>
              <a:ext uri="{FF2B5EF4-FFF2-40B4-BE49-F238E27FC236}">
                <a16:creationId xmlns:a16="http://schemas.microsoft.com/office/drawing/2014/main" id="{65FB28D5-AF26-BA40-8897-8C524F8B8DB1}"/>
              </a:ext>
            </a:extLst>
          </p:cNvPr>
          <p:cNvSpPr>
            <a:spLocks noGrp="1"/>
          </p:cNvSpPr>
          <p:nvPr>
            <p:ph type="sldNum" sz="quarter" idx="12"/>
          </p:nvPr>
        </p:nvSpPr>
        <p:spPr/>
        <p:txBody>
          <a:bodyPr/>
          <a:lstStyle/>
          <a:p>
            <a:fld id="{D2040F39-7941-49A4-B48D-F201B18B6351}" type="slidenum">
              <a:rPr lang="it-IT" smtClean="0"/>
              <a:pPr/>
              <a:t>105</a:t>
            </a:fld>
            <a:endParaRPr lang="it-IT" dirty="0"/>
          </a:p>
        </p:txBody>
      </p:sp>
    </p:spTree>
    <p:extLst>
      <p:ext uri="{BB962C8B-B14F-4D97-AF65-F5344CB8AC3E}">
        <p14:creationId xmlns:p14="http://schemas.microsoft.com/office/powerpoint/2010/main" val="13517720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3AD90-EDD8-6447-939A-64D5818E8C25}"/>
              </a:ext>
            </a:extLst>
          </p:cNvPr>
          <p:cNvSpPr>
            <a:spLocks noGrp="1"/>
          </p:cNvSpPr>
          <p:nvPr>
            <p:ph type="title"/>
          </p:nvPr>
        </p:nvSpPr>
        <p:spPr/>
        <p:txBody>
          <a:bodyPr/>
          <a:lstStyle/>
          <a:p>
            <a:r>
              <a:rPr lang="en-IT" dirty="0"/>
              <a:t>UML benefits</a:t>
            </a:r>
          </a:p>
        </p:txBody>
      </p:sp>
      <p:sp>
        <p:nvSpPr>
          <p:cNvPr id="3" name="Content Placeholder 2">
            <a:extLst>
              <a:ext uri="{FF2B5EF4-FFF2-40B4-BE49-F238E27FC236}">
                <a16:creationId xmlns:a16="http://schemas.microsoft.com/office/drawing/2014/main" id="{B5A3E14C-D92F-7F4F-802E-3A4F482FC26F}"/>
              </a:ext>
            </a:extLst>
          </p:cNvPr>
          <p:cNvSpPr>
            <a:spLocks noGrp="1"/>
          </p:cNvSpPr>
          <p:nvPr>
            <p:ph idx="1"/>
          </p:nvPr>
        </p:nvSpPr>
        <p:spPr/>
        <p:txBody>
          <a:bodyPr>
            <a:normAutofit/>
          </a:bodyPr>
          <a:lstStyle/>
          <a:p>
            <a:r>
              <a:rPr lang="en-GB" dirty="0"/>
              <a:t>Use </a:t>
            </a:r>
            <a:r>
              <a:rPr lang="en-GB" dirty="0">
                <a:solidFill>
                  <a:schemeClr val="accent6">
                    <a:lumMod val="75000"/>
                  </a:schemeClr>
                </a:solidFill>
              </a:rPr>
              <a:t>graphical notation</a:t>
            </a:r>
            <a:r>
              <a:rPr lang="en-GB" dirty="0"/>
              <a:t>: more clearly than natural language (imprecise) and code (too detailed).</a:t>
            </a:r>
          </a:p>
          <a:p>
            <a:r>
              <a:rPr lang="en-GB" dirty="0"/>
              <a:t>Help acquire an </a:t>
            </a:r>
            <a:r>
              <a:rPr lang="en-GB" dirty="0">
                <a:solidFill>
                  <a:schemeClr val="accent6">
                    <a:lumMod val="75000"/>
                  </a:schemeClr>
                </a:solidFill>
              </a:rPr>
              <a:t>overall view of a system</a:t>
            </a:r>
            <a:r>
              <a:rPr lang="en-GB" dirty="0"/>
              <a:t>.</a:t>
            </a:r>
          </a:p>
          <a:p>
            <a:r>
              <a:rPr lang="en-GB" dirty="0"/>
              <a:t>UML is </a:t>
            </a:r>
            <a:r>
              <a:rPr lang="en-GB" dirty="0">
                <a:solidFill>
                  <a:schemeClr val="accent6">
                    <a:lumMod val="75000"/>
                  </a:schemeClr>
                </a:solidFill>
              </a:rPr>
              <a:t>not dependent on any one language or technology</a:t>
            </a:r>
            <a:r>
              <a:rPr lang="en-GB" dirty="0"/>
              <a:t>.</a:t>
            </a:r>
          </a:p>
          <a:p>
            <a:r>
              <a:rPr lang="en-GB" dirty="0"/>
              <a:t>UML moves us from fragmentation to </a:t>
            </a:r>
            <a:r>
              <a:rPr lang="en-GB" dirty="0">
                <a:solidFill>
                  <a:schemeClr val="accent6">
                    <a:lumMod val="75000"/>
                  </a:schemeClr>
                </a:solidFill>
              </a:rPr>
              <a:t>standardization</a:t>
            </a:r>
            <a:r>
              <a:rPr lang="en-GB" dirty="0"/>
              <a:t>.</a:t>
            </a:r>
          </a:p>
          <a:p>
            <a:endParaRPr lang="en-GB" dirty="0"/>
          </a:p>
          <a:p>
            <a:endParaRPr lang="en-IT" dirty="0"/>
          </a:p>
        </p:txBody>
      </p:sp>
      <p:sp>
        <p:nvSpPr>
          <p:cNvPr id="4" name="Slide Number Placeholder 3">
            <a:extLst>
              <a:ext uri="{FF2B5EF4-FFF2-40B4-BE49-F238E27FC236}">
                <a16:creationId xmlns:a16="http://schemas.microsoft.com/office/drawing/2014/main" id="{3C762794-6B91-1645-9FCD-6D2D58C2A8EF}"/>
              </a:ext>
            </a:extLst>
          </p:cNvPr>
          <p:cNvSpPr>
            <a:spLocks noGrp="1"/>
          </p:cNvSpPr>
          <p:nvPr>
            <p:ph type="sldNum" sz="quarter" idx="12"/>
          </p:nvPr>
        </p:nvSpPr>
        <p:spPr/>
        <p:txBody>
          <a:bodyPr/>
          <a:lstStyle/>
          <a:p>
            <a:fld id="{D2040F39-7941-49A4-B48D-F201B18B6351}" type="slidenum">
              <a:rPr lang="it-IT" smtClean="0"/>
              <a:pPr/>
              <a:t>106</a:t>
            </a:fld>
            <a:endParaRPr lang="it-IT" dirty="0"/>
          </a:p>
        </p:txBody>
      </p:sp>
    </p:spTree>
    <p:extLst>
      <p:ext uri="{BB962C8B-B14F-4D97-AF65-F5344CB8AC3E}">
        <p14:creationId xmlns:p14="http://schemas.microsoft.com/office/powerpoint/2010/main" val="26040212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FDC2A-71FA-024C-9668-CFB480EB0A7B}"/>
              </a:ext>
            </a:extLst>
          </p:cNvPr>
          <p:cNvSpPr>
            <a:spLocks noGrp="1"/>
          </p:cNvSpPr>
          <p:nvPr>
            <p:ph type="title"/>
          </p:nvPr>
        </p:nvSpPr>
        <p:spPr/>
        <p:txBody>
          <a:bodyPr/>
          <a:lstStyle/>
          <a:p>
            <a:r>
              <a:rPr lang="en-IT" dirty="0"/>
              <a:t>UML diagrams</a:t>
            </a:r>
          </a:p>
        </p:txBody>
      </p:sp>
      <p:pic>
        <p:nvPicPr>
          <p:cNvPr id="6" name="Content Placeholder 5">
            <a:extLst>
              <a:ext uri="{FF2B5EF4-FFF2-40B4-BE49-F238E27FC236}">
                <a16:creationId xmlns:a16="http://schemas.microsoft.com/office/drawing/2014/main" id="{E7EFD18F-CAA2-3644-B798-B0A79D6DF26C}"/>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639616" y="1503059"/>
            <a:ext cx="5760640" cy="5224767"/>
          </a:xfrm>
        </p:spPr>
      </p:pic>
      <p:sp>
        <p:nvSpPr>
          <p:cNvPr id="4" name="Slide Number Placeholder 3">
            <a:extLst>
              <a:ext uri="{FF2B5EF4-FFF2-40B4-BE49-F238E27FC236}">
                <a16:creationId xmlns:a16="http://schemas.microsoft.com/office/drawing/2014/main" id="{835F4323-AC11-3848-8D96-7D5A395550A5}"/>
              </a:ext>
            </a:extLst>
          </p:cNvPr>
          <p:cNvSpPr>
            <a:spLocks noGrp="1"/>
          </p:cNvSpPr>
          <p:nvPr>
            <p:ph type="sldNum" sz="quarter" idx="12"/>
          </p:nvPr>
        </p:nvSpPr>
        <p:spPr/>
        <p:txBody>
          <a:bodyPr/>
          <a:lstStyle/>
          <a:p>
            <a:fld id="{D2040F39-7941-49A4-B48D-F201B18B6351}" type="slidenum">
              <a:rPr lang="it-IT" smtClean="0"/>
              <a:pPr/>
              <a:t>107</a:t>
            </a:fld>
            <a:endParaRPr lang="it-IT" dirty="0"/>
          </a:p>
        </p:txBody>
      </p:sp>
    </p:spTree>
    <p:extLst>
      <p:ext uri="{BB962C8B-B14F-4D97-AF65-F5344CB8AC3E}">
        <p14:creationId xmlns:p14="http://schemas.microsoft.com/office/powerpoint/2010/main" val="3695004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00EF-386E-9444-9C33-DACBF903B85F}"/>
              </a:ext>
            </a:extLst>
          </p:cNvPr>
          <p:cNvSpPr>
            <a:spLocks noGrp="1"/>
          </p:cNvSpPr>
          <p:nvPr>
            <p:ph type="title"/>
          </p:nvPr>
        </p:nvSpPr>
        <p:spPr/>
        <p:txBody>
          <a:bodyPr/>
          <a:lstStyle/>
          <a:p>
            <a:r>
              <a:rPr lang="en-IT" dirty="0"/>
              <a:t>Class diagram</a:t>
            </a:r>
          </a:p>
        </p:txBody>
      </p:sp>
      <p:sp>
        <p:nvSpPr>
          <p:cNvPr id="3" name="Content Placeholder 2">
            <a:extLst>
              <a:ext uri="{FF2B5EF4-FFF2-40B4-BE49-F238E27FC236}">
                <a16:creationId xmlns:a16="http://schemas.microsoft.com/office/drawing/2014/main" id="{7D44CE6D-F8FF-3141-A46D-EC63D7C4D25F}"/>
              </a:ext>
            </a:extLst>
          </p:cNvPr>
          <p:cNvSpPr>
            <a:spLocks noGrp="1"/>
          </p:cNvSpPr>
          <p:nvPr>
            <p:ph idx="1"/>
          </p:nvPr>
        </p:nvSpPr>
        <p:spPr/>
        <p:txBody>
          <a:bodyPr>
            <a:normAutofit/>
          </a:bodyPr>
          <a:lstStyle/>
          <a:p>
            <a:r>
              <a:rPr lang="en-GB" dirty="0"/>
              <a:t>A class diagram depicts </a:t>
            </a:r>
            <a:r>
              <a:rPr lang="en-GB" dirty="0">
                <a:solidFill>
                  <a:schemeClr val="accent6">
                    <a:lumMod val="75000"/>
                  </a:schemeClr>
                </a:solidFill>
              </a:rPr>
              <a:t>classes and their interrelationships</a:t>
            </a:r>
          </a:p>
          <a:p>
            <a:r>
              <a:rPr lang="en-GB" dirty="0"/>
              <a:t>Used for describing the </a:t>
            </a:r>
            <a:r>
              <a:rPr lang="en-GB" dirty="0">
                <a:solidFill>
                  <a:schemeClr val="accent6">
                    <a:lumMod val="75000"/>
                  </a:schemeClr>
                </a:solidFill>
              </a:rPr>
              <a:t>internal structure of a software system </a:t>
            </a:r>
          </a:p>
          <a:p>
            <a:r>
              <a:rPr lang="en-GB" dirty="0"/>
              <a:t>Provide a conceptual model of the system in terms of entities and their relationships</a:t>
            </a:r>
          </a:p>
          <a:p>
            <a:r>
              <a:rPr lang="en-GB" dirty="0"/>
              <a:t>Detailed class diagrams are used for developers</a:t>
            </a:r>
          </a:p>
          <a:p>
            <a:endParaRPr lang="en-GB" dirty="0"/>
          </a:p>
          <a:p>
            <a:endParaRPr lang="en-IT" dirty="0"/>
          </a:p>
        </p:txBody>
      </p:sp>
      <p:sp>
        <p:nvSpPr>
          <p:cNvPr id="4" name="Slide Number Placeholder 3">
            <a:extLst>
              <a:ext uri="{FF2B5EF4-FFF2-40B4-BE49-F238E27FC236}">
                <a16:creationId xmlns:a16="http://schemas.microsoft.com/office/drawing/2014/main" id="{35425D42-8FDF-4842-A396-FB6E6FE7A424}"/>
              </a:ext>
            </a:extLst>
          </p:cNvPr>
          <p:cNvSpPr>
            <a:spLocks noGrp="1"/>
          </p:cNvSpPr>
          <p:nvPr>
            <p:ph type="sldNum" sz="quarter" idx="12"/>
          </p:nvPr>
        </p:nvSpPr>
        <p:spPr/>
        <p:txBody>
          <a:bodyPr/>
          <a:lstStyle/>
          <a:p>
            <a:fld id="{D2040F39-7941-49A4-B48D-F201B18B6351}" type="slidenum">
              <a:rPr lang="it-IT" smtClean="0"/>
              <a:pPr/>
              <a:t>108</a:t>
            </a:fld>
            <a:endParaRPr lang="it-IT" dirty="0"/>
          </a:p>
        </p:txBody>
      </p:sp>
    </p:spTree>
    <p:extLst>
      <p:ext uri="{BB962C8B-B14F-4D97-AF65-F5344CB8AC3E}">
        <p14:creationId xmlns:p14="http://schemas.microsoft.com/office/powerpoint/2010/main" val="211692497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Class</a:t>
            </a:r>
          </a:p>
        </p:txBody>
      </p:sp>
      <p:sp>
        <p:nvSpPr>
          <p:cNvPr id="5" name="Content Placeholder 4">
            <a:extLst>
              <a:ext uri="{FF2B5EF4-FFF2-40B4-BE49-F238E27FC236}">
                <a16:creationId xmlns:a16="http://schemas.microsoft.com/office/drawing/2014/main" id="{2A02391E-C8DC-714F-A9C3-EB1C7CFDA5A1}"/>
              </a:ext>
            </a:extLst>
          </p:cNvPr>
          <p:cNvSpPr>
            <a:spLocks noGrp="1"/>
          </p:cNvSpPr>
          <p:nvPr>
            <p:ph sz="half" idx="1"/>
          </p:nvPr>
        </p:nvSpPr>
        <p:spPr/>
        <p:txBody>
          <a:bodyPr>
            <a:normAutofit/>
          </a:bodyPr>
          <a:lstStyle/>
          <a:p>
            <a:pPr marL="0" indent="0">
              <a:buNone/>
            </a:pPr>
            <a:r>
              <a:rPr lang="en-GB" sz="1000" dirty="0">
                <a:latin typeface="Consolas" panose="020B0609020204030204" pitchFamily="49" charset="0"/>
                <a:cs typeface="Consolas" panose="020B0609020204030204" pitchFamily="49" charset="0"/>
              </a:rPr>
              <a:t>package </a:t>
            </a:r>
            <a:r>
              <a:rPr lang="en-GB" sz="1000" dirty="0" err="1">
                <a:latin typeface="Consolas" panose="020B0609020204030204" pitchFamily="49" charset="0"/>
                <a:cs typeface="Consolas" panose="020B0609020204030204" pitchFamily="49" charset="0"/>
              </a:rPr>
              <a:t>org.nbicocchi.oopinheritance.car</a:t>
            </a: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public class Car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boolean</a:t>
            </a: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licensePlate</a:t>
            </a: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Car(</a:t>
            </a:r>
            <a:r>
              <a:rPr lang="en-GB" sz="1000" dirty="0" err="1">
                <a:latin typeface="Consolas" panose="020B0609020204030204" pitchFamily="49" charset="0"/>
                <a:cs typeface="Consolas" panose="020B0609020204030204" pitchFamily="49" charset="0"/>
              </a:rPr>
              <a:t>boolean</a:t>
            </a: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licensePlate</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this.isOn</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this.licensePlate</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licensePlate</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void </a:t>
            </a:r>
            <a:r>
              <a:rPr lang="en-GB" sz="1000" dirty="0" err="1">
                <a:latin typeface="Consolas" panose="020B0609020204030204" pitchFamily="49" charset="0"/>
                <a:cs typeface="Consolas" panose="020B0609020204030204" pitchFamily="49" charset="0"/>
              </a:rPr>
              <a:t>turnOn</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 true;</a:t>
            </a:r>
          </a:p>
          <a:p>
            <a:pPr marL="0" indent="0">
              <a:buNone/>
            </a:pPr>
            <a:r>
              <a:rPr lang="en-GB" sz="1000" dirty="0">
                <a:latin typeface="Consolas" panose="020B0609020204030204" pitchFamily="49" charset="0"/>
                <a:cs typeface="Consolas" panose="020B0609020204030204" pitchFamily="49" charset="0"/>
              </a:rPr>
              <a:t>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void </a:t>
            </a:r>
            <a:r>
              <a:rPr lang="en-GB" sz="1000" dirty="0" err="1">
                <a:latin typeface="Consolas" panose="020B0609020204030204" pitchFamily="49" charset="0"/>
                <a:cs typeface="Consolas" panose="020B0609020204030204" pitchFamily="49" charset="0"/>
              </a:rPr>
              <a:t>turnOff</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 false;</a:t>
            </a:r>
          </a:p>
          <a:p>
            <a:pPr marL="0" indent="0">
              <a:buNone/>
            </a:pPr>
            <a:r>
              <a:rPr lang="en-GB" sz="1000" dirty="0">
                <a:latin typeface="Consolas" panose="020B0609020204030204" pitchFamily="49" charset="0"/>
                <a:cs typeface="Consolas" panose="020B0609020204030204" pitchFamily="49" charset="0"/>
              </a:rPr>
              <a:t>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@Override</a:t>
            </a:r>
          </a:p>
          <a:p>
            <a:pPr marL="0" indent="0">
              <a:buNone/>
            </a:pPr>
            <a:r>
              <a:rPr lang="en-GB" sz="1000" dirty="0">
                <a:latin typeface="Consolas" panose="020B0609020204030204" pitchFamily="49" charset="0"/>
                <a:cs typeface="Consolas" panose="020B0609020204030204" pitchFamily="49" charset="0"/>
              </a:rPr>
              <a:t>    public String </a:t>
            </a:r>
            <a:r>
              <a:rPr lang="en-GB" sz="1000" dirty="0" err="1">
                <a:latin typeface="Consolas" panose="020B0609020204030204" pitchFamily="49" charset="0"/>
                <a:cs typeface="Consolas" panose="020B0609020204030204" pitchFamily="49" charset="0"/>
              </a:rPr>
              <a:t>toString</a:t>
            </a:r>
            <a:r>
              <a:rPr lang="en-GB" sz="1000" dirty="0">
                <a:latin typeface="Consolas" panose="020B0609020204030204" pitchFamily="49" charset="0"/>
                <a:cs typeface="Consolas" panose="020B0609020204030204" pitchFamily="49" charset="0"/>
              </a:rPr>
              <a:t>() { …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109</a:t>
            </a:fld>
            <a:endParaRPr lang="it-IT" dirty="0"/>
          </a:p>
        </p:txBody>
      </p:sp>
      <p:pic>
        <p:nvPicPr>
          <p:cNvPr id="8" name="Content Placeholder 7">
            <a:extLst>
              <a:ext uri="{FF2B5EF4-FFF2-40B4-BE49-F238E27FC236}">
                <a16:creationId xmlns:a16="http://schemas.microsoft.com/office/drawing/2014/main" id="{03514171-D2EA-CC48-9A85-14CD2CB57BB4}"/>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172200" y="1939131"/>
            <a:ext cx="4038600" cy="3848100"/>
          </a:xfrm>
        </p:spPr>
      </p:pic>
    </p:spTree>
    <p:extLst>
      <p:ext uri="{BB962C8B-B14F-4D97-AF65-F5344CB8AC3E}">
        <p14:creationId xmlns:p14="http://schemas.microsoft.com/office/powerpoint/2010/main" val="228410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Encapsulation</a:t>
            </a:r>
            <a:r>
              <a:rPr lang="en-US" dirty="0"/>
              <a:t> and Visibility</a:t>
            </a:r>
          </a:p>
        </p:txBody>
      </p:sp>
      <p:sp>
        <p:nvSpPr>
          <p:cNvPr id="3" name="Content Placeholder 2"/>
          <p:cNvSpPr>
            <a:spLocks noGrp="1"/>
          </p:cNvSpPr>
          <p:nvPr>
            <p:ph sz="half" idx="1"/>
          </p:nvPr>
        </p:nvSpPr>
        <p:spPr/>
        <p:txBody>
          <a:bodyPr>
            <a:noAutofit/>
          </a:bodyPr>
          <a:lstStyle/>
          <a:p>
            <a:pPr marL="0" indent="0">
              <a:buNone/>
            </a:pPr>
            <a:r>
              <a:rPr lang="en-AU" sz="1400" dirty="0">
                <a:latin typeface="Consolas"/>
                <a:cs typeface="Consolas"/>
              </a:rPr>
              <a:t>public class Car {</a:t>
            </a:r>
          </a:p>
          <a:p>
            <a:pPr marL="0" indent="0">
              <a:buNone/>
            </a:pPr>
            <a:r>
              <a:rPr lang="en-AU" sz="1400" dirty="0">
                <a:latin typeface="Consolas"/>
                <a:cs typeface="Consolas"/>
              </a:rPr>
              <a:t>	</a:t>
            </a:r>
            <a:r>
              <a:rPr lang="en-AU" sz="1400" dirty="0">
                <a:solidFill>
                  <a:srgbClr val="E46C0A"/>
                </a:solidFill>
                <a:latin typeface="Consolas"/>
                <a:cs typeface="Consolas"/>
              </a:rPr>
              <a:t>public </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a:t>
            </a:r>
          </a:p>
          <a:p>
            <a:pPr marL="0" indent="0">
              <a:buNone/>
            </a:pPr>
            <a:r>
              <a:rPr lang="en-AU" sz="1400" dirty="0">
                <a:latin typeface="Consolas"/>
                <a:cs typeface="Consolas"/>
              </a:rPr>
              <a:t>	</a:t>
            </a:r>
            <a:r>
              <a:rPr lang="en-AU" sz="1400" dirty="0">
                <a:solidFill>
                  <a:srgbClr val="E46C0A"/>
                </a:solidFill>
                <a:latin typeface="Consolas"/>
                <a:cs typeface="Consolas"/>
              </a:rPr>
              <a:t>public </a:t>
            </a:r>
            <a:r>
              <a:rPr lang="en-AU" sz="1400" dirty="0">
                <a:solidFill>
                  <a:srgbClr val="000000"/>
                </a:solidFill>
                <a:latin typeface="Consolas"/>
                <a:cs typeface="Consolas"/>
              </a:rPr>
              <a:t>void</a:t>
            </a:r>
            <a:r>
              <a:rPr lang="en-AU" sz="1400" dirty="0">
                <a:solidFill>
                  <a:srgbClr val="E46C0A"/>
                </a:solidFill>
                <a:latin typeface="Consolas"/>
                <a:cs typeface="Consolas"/>
              </a:rPr>
              <a:t> </a:t>
            </a:r>
            <a:r>
              <a:rPr lang="en-AU" sz="1400" dirty="0" err="1">
                <a:latin typeface="Consolas"/>
                <a:cs typeface="Consolas"/>
              </a:rPr>
              <a:t>setColor</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 { </a:t>
            </a:r>
          </a:p>
          <a:p>
            <a:pPr marL="0" indent="0">
              <a:buNone/>
            </a:pPr>
            <a:r>
              <a:rPr lang="en-AU" sz="1400" dirty="0">
                <a:latin typeface="Consolas"/>
                <a:cs typeface="Consolas"/>
              </a:rPr>
              <a:t>		</a:t>
            </a:r>
            <a:r>
              <a:rPr lang="en-AU" sz="1400" dirty="0" err="1">
                <a:latin typeface="Consolas"/>
                <a:cs typeface="Consolas"/>
              </a:rPr>
              <a:t>this.color</a:t>
            </a:r>
            <a:r>
              <a:rPr lang="en-AU" sz="1400" dirty="0">
                <a:latin typeface="Consolas"/>
                <a:cs typeface="Consolas"/>
              </a:rPr>
              <a:t> = </a:t>
            </a:r>
            <a:r>
              <a:rPr lang="en-AU" sz="1400" dirty="0" err="1">
                <a:latin typeface="Consolas"/>
                <a:cs typeface="Consolas"/>
              </a:rPr>
              <a:t>color</a:t>
            </a:r>
            <a:r>
              <a:rPr lang="en-AU" sz="1400" dirty="0">
                <a:latin typeface="Consolas"/>
                <a:cs typeface="Consolas"/>
              </a:rPr>
              <a:t>; </a:t>
            </a:r>
          </a:p>
          <a:p>
            <a:pPr marL="0" indent="0">
              <a:buNone/>
            </a:pPr>
            <a:r>
              <a:rPr lang="en-AU" sz="1400" dirty="0">
                <a:latin typeface="Consolas"/>
                <a:cs typeface="Consolas"/>
              </a:rPr>
              <a:t>	}</a:t>
            </a:r>
          </a:p>
          <a:p>
            <a:pPr marL="0" indent="0">
              <a:buNone/>
            </a:pPr>
            <a:r>
              <a:rPr lang="en-AU" sz="1400" dirty="0">
                <a:latin typeface="Consolas"/>
                <a:cs typeface="Consolas"/>
              </a:rPr>
              <a:t>}</a:t>
            </a:r>
          </a:p>
          <a:p>
            <a:pPr marL="0" indent="0">
              <a:buNone/>
            </a:pPr>
            <a:endParaRPr lang="en-AU" sz="1400" dirty="0">
              <a:latin typeface="Consolas"/>
              <a:cs typeface="Consolas"/>
            </a:endParaRPr>
          </a:p>
          <a:p>
            <a:pPr marL="0" indent="0">
              <a:buNone/>
            </a:pPr>
            <a:r>
              <a:rPr lang="en-AU" sz="1400" dirty="0">
                <a:latin typeface="Consolas"/>
                <a:cs typeface="Consolas"/>
              </a:rPr>
              <a:t>public class App {	</a:t>
            </a:r>
          </a:p>
          <a:p>
            <a:pPr marL="0" indent="0">
              <a:buNone/>
            </a:pPr>
            <a:r>
              <a:rPr lang="en-AU" sz="1400" dirty="0">
                <a:latin typeface="Consolas"/>
                <a:cs typeface="Consolas"/>
              </a:rPr>
              <a:t>	public static void main(String[] </a:t>
            </a:r>
            <a:r>
              <a:rPr lang="en-AU" sz="1400" dirty="0" err="1">
                <a:latin typeface="Consolas"/>
                <a:cs typeface="Consolas"/>
              </a:rPr>
              <a:t>args</a:t>
            </a:r>
            <a:r>
              <a:rPr lang="en-AU" sz="1400" dirty="0">
                <a:latin typeface="Consolas"/>
                <a:cs typeface="Consolas"/>
              </a:rPr>
              <a:t>) {</a:t>
            </a:r>
          </a:p>
          <a:p>
            <a:pPr marL="0" indent="0">
              <a:buNone/>
            </a:pPr>
            <a:r>
              <a:rPr lang="en-AU" sz="1400" dirty="0">
                <a:latin typeface="Consolas"/>
                <a:cs typeface="Consolas"/>
              </a:rPr>
              <a:t>		Car c = new Car();</a:t>
            </a:r>
          </a:p>
          <a:p>
            <a:pPr marL="0" indent="0">
              <a:buNone/>
            </a:pPr>
            <a:r>
              <a:rPr lang="en-AU" sz="1400" dirty="0">
                <a:latin typeface="Consolas"/>
                <a:cs typeface="Consolas"/>
              </a:rPr>
              <a:t>         </a:t>
            </a:r>
            <a:r>
              <a:rPr lang="en-AU" sz="1400" dirty="0">
                <a:solidFill>
                  <a:srgbClr val="E46C0A"/>
                </a:solidFill>
                <a:latin typeface="Consolas"/>
                <a:cs typeface="Consolas"/>
              </a:rPr>
              <a:t>/* Works but unsafe! */</a:t>
            </a:r>
            <a:endParaRPr lang="en-AU" sz="1400" dirty="0">
              <a:latin typeface="Consolas"/>
              <a:cs typeface="Consolas"/>
            </a:endParaRPr>
          </a:p>
          <a:p>
            <a:pPr marL="0" indent="0">
              <a:buNone/>
            </a:pPr>
            <a:r>
              <a:rPr lang="en-AU" sz="1400" dirty="0">
                <a:solidFill>
                  <a:srgbClr val="E46C0A"/>
                </a:solidFill>
                <a:latin typeface="Consolas"/>
                <a:cs typeface="Consolas"/>
              </a:rPr>
              <a:t>		</a:t>
            </a:r>
            <a:r>
              <a:rPr lang="en-AU" sz="1400" dirty="0" err="1">
                <a:solidFill>
                  <a:srgbClr val="E46C0A"/>
                </a:solidFill>
                <a:latin typeface="Consolas"/>
                <a:cs typeface="Consolas"/>
              </a:rPr>
              <a:t>c.color</a:t>
            </a:r>
            <a:r>
              <a:rPr lang="en-AU" sz="1400" dirty="0">
                <a:solidFill>
                  <a:srgbClr val="E46C0A"/>
                </a:solidFill>
                <a:latin typeface="Consolas"/>
                <a:cs typeface="Consolas"/>
              </a:rPr>
              <a:t> = “red”; 		</a:t>
            </a:r>
          </a:p>
          <a:p>
            <a:pPr marL="0" indent="0">
              <a:buNone/>
            </a:pPr>
            <a:r>
              <a:rPr lang="en-AU" sz="1400" dirty="0">
                <a:latin typeface="Consolas"/>
                <a:cs typeface="Consolas"/>
              </a:rPr>
              <a:t>	}</a:t>
            </a:r>
          </a:p>
          <a:p>
            <a:pPr marL="0" indent="0">
              <a:buNone/>
            </a:pPr>
            <a:r>
              <a:rPr lang="en-AU" sz="1400" dirty="0">
                <a:latin typeface="Consolas"/>
                <a:cs typeface="Consolas"/>
              </a:rPr>
              <a:t>}</a:t>
            </a:r>
          </a:p>
          <a:p>
            <a:pPr marL="0" indent="0">
              <a:buNone/>
            </a:pPr>
            <a:endParaRPr lang="en-AU" sz="1400" dirty="0">
              <a:latin typeface="Consolas"/>
              <a:cs typeface="Consolas"/>
            </a:endParaRPr>
          </a:p>
          <a:p>
            <a:pPr marL="0" indent="0">
              <a:buNone/>
            </a:pPr>
            <a:endParaRPr lang="en-US" sz="1400" dirty="0">
              <a:latin typeface="Consolas"/>
              <a:cs typeface="Consolas"/>
            </a:endParaRPr>
          </a:p>
        </p:txBody>
      </p:sp>
      <p:sp>
        <p:nvSpPr>
          <p:cNvPr id="5" name="Content Placeholder 4">
            <a:extLst>
              <a:ext uri="{FF2B5EF4-FFF2-40B4-BE49-F238E27FC236}">
                <a16:creationId xmlns:a16="http://schemas.microsoft.com/office/drawing/2014/main" id="{BD030B75-9D07-C241-A21B-3FDC0DD5F01B}"/>
              </a:ext>
            </a:extLst>
          </p:cNvPr>
          <p:cNvSpPr>
            <a:spLocks noGrp="1"/>
          </p:cNvSpPr>
          <p:nvPr>
            <p:ph sz="half" idx="2"/>
          </p:nvPr>
        </p:nvSpPr>
        <p:spPr/>
        <p:txBody>
          <a:bodyPr>
            <a:normAutofit/>
          </a:bodyPr>
          <a:lstStyle/>
          <a:p>
            <a:pPr marL="0" indent="0">
              <a:buNone/>
            </a:pPr>
            <a:r>
              <a:rPr lang="en-AU" sz="1400" dirty="0">
                <a:latin typeface="Consolas"/>
                <a:cs typeface="Consolas"/>
              </a:rPr>
              <a:t>public class Car {</a:t>
            </a:r>
          </a:p>
          <a:p>
            <a:pPr marL="0" indent="0">
              <a:buNone/>
            </a:pPr>
            <a:r>
              <a:rPr lang="en-AU" sz="1400" dirty="0">
                <a:latin typeface="Consolas"/>
                <a:cs typeface="Consolas"/>
              </a:rPr>
              <a:t>	</a:t>
            </a:r>
            <a:r>
              <a:rPr lang="en-AU" sz="1400" dirty="0">
                <a:solidFill>
                  <a:srgbClr val="E46C0A"/>
                </a:solidFill>
                <a:latin typeface="Consolas"/>
                <a:cs typeface="Consolas"/>
              </a:rPr>
              <a:t>private </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a:t>
            </a:r>
          </a:p>
          <a:p>
            <a:pPr marL="0" indent="0">
              <a:buNone/>
            </a:pPr>
            <a:r>
              <a:rPr lang="en-AU" sz="1400" dirty="0">
                <a:latin typeface="Consolas"/>
                <a:cs typeface="Consolas"/>
              </a:rPr>
              <a:t>	</a:t>
            </a:r>
            <a:r>
              <a:rPr lang="en-AU" sz="1400" dirty="0">
                <a:solidFill>
                  <a:srgbClr val="E46C0A"/>
                </a:solidFill>
                <a:latin typeface="Consolas"/>
                <a:cs typeface="Consolas"/>
              </a:rPr>
              <a:t>public </a:t>
            </a:r>
            <a:r>
              <a:rPr lang="en-AU" sz="1400" dirty="0">
                <a:solidFill>
                  <a:srgbClr val="000000"/>
                </a:solidFill>
                <a:latin typeface="Consolas"/>
                <a:cs typeface="Consolas"/>
              </a:rPr>
              <a:t>void</a:t>
            </a:r>
            <a:r>
              <a:rPr lang="en-AU" sz="1400" dirty="0">
                <a:solidFill>
                  <a:srgbClr val="E46C0A"/>
                </a:solidFill>
                <a:latin typeface="Consolas"/>
                <a:cs typeface="Consolas"/>
              </a:rPr>
              <a:t> </a:t>
            </a:r>
            <a:r>
              <a:rPr lang="en-AU" sz="1400" dirty="0" err="1">
                <a:latin typeface="Consolas"/>
                <a:cs typeface="Consolas"/>
              </a:rPr>
              <a:t>setColor</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 { </a:t>
            </a:r>
          </a:p>
          <a:p>
            <a:pPr marL="0" indent="0">
              <a:buNone/>
            </a:pPr>
            <a:r>
              <a:rPr lang="en-AU" sz="1400" dirty="0">
                <a:latin typeface="Consolas"/>
                <a:cs typeface="Consolas"/>
              </a:rPr>
              <a:t>		</a:t>
            </a:r>
            <a:r>
              <a:rPr lang="en-AU" sz="1400" dirty="0" err="1">
                <a:latin typeface="Consolas"/>
                <a:cs typeface="Consolas"/>
              </a:rPr>
              <a:t>this.color</a:t>
            </a:r>
            <a:r>
              <a:rPr lang="en-AU" sz="1400" dirty="0">
                <a:latin typeface="Consolas"/>
                <a:cs typeface="Consolas"/>
              </a:rPr>
              <a:t> = </a:t>
            </a:r>
            <a:r>
              <a:rPr lang="en-AU" sz="1400" dirty="0" err="1">
                <a:latin typeface="Consolas"/>
                <a:cs typeface="Consolas"/>
              </a:rPr>
              <a:t>color</a:t>
            </a:r>
            <a:r>
              <a:rPr lang="en-AU" sz="1400" dirty="0">
                <a:latin typeface="Consolas"/>
                <a:cs typeface="Consolas"/>
              </a:rPr>
              <a:t>; </a:t>
            </a:r>
          </a:p>
          <a:p>
            <a:pPr marL="0" indent="0">
              <a:buNone/>
            </a:pPr>
            <a:r>
              <a:rPr lang="en-AU" sz="1400" dirty="0">
                <a:latin typeface="Consolas"/>
                <a:cs typeface="Consolas"/>
              </a:rPr>
              <a:t>	}</a:t>
            </a:r>
          </a:p>
          <a:p>
            <a:pPr marL="0" indent="0">
              <a:buNone/>
            </a:pPr>
            <a:r>
              <a:rPr lang="en-AU" sz="1400" dirty="0">
                <a:latin typeface="Consolas"/>
                <a:cs typeface="Consolas"/>
              </a:rPr>
              <a:t>}</a:t>
            </a:r>
          </a:p>
          <a:p>
            <a:pPr marL="0" indent="0">
              <a:buNone/>
            </a:pPr>
            <a:endParaRPr lang="it-IT" sz="1400" dirty="0">
              <a:latin typeface="Consolas"/>
              <a:cs typeface="Consolas"/>
            </a:endParaRPr>
          </a:p>
          <a:p>
            <a:pPr marL="0" indent="0">
              <a:buNone/>
            </a:pPr>
            <a:r>
              <a:rPr lang="it-IT" sz="1400" dirty="0">
                <a:latin typeface="Consolas"/>
                <a:cs typeface="Consolas"/>
              </a:rPr>
              <a:t>public </a:t>
            </a:r>
            <a:r>
              <a:rPr lang="it-IT" sz="1400" dirty="0" err="1">
                <a:latin typeface="Consolas"/>
                <a:cs typeface="Consolas"/>
              </a:rPr>
              <a:t>class</a:t>
            </a:r>
            <a:r>
              <a:rPr lang="it-IT" sz="1400" dirty="0">
                <a:latin typeface="Consolas"/>
                <a:cs typeface="Consolas"/>
              </a:rPr>
              <a:t> </a:t>
            </a:r>
            <a:r>
              <a:rPr lang="it-IT" sz="1400" dirty="0" err="1">
                <a:latin typeface="Consolas"/>
                <a:cs typeface="Consolas"/>
              </a:rPr>
              <a:t>App</a:t>
            </a:r>
            <a:r>
              <a:rPr lang="it-IT" sz="1400" dirty="0">
                <a:latin typeface="Consolas"/>
                <a:cs typeface="Consolas"/>
              </a:rPr>
              <a:t> {	</a:t>
            </a:r>
          </a:p>
          <a:p>
            <a:pPr marL="0" indent="0">
              <a:buNone/>
            </a:pPr>
            <a:r>
              <a:rPr lang="it-IT" sz="1400" dirty="0">
                <a:latin typeface="Consolas"/>
                <a:cs typeface="Consolas"/>
              </a:rPr>
              <a:t>	public </a:t>
            </a:r>
            <a:r>
              <a:rPr lang="it-IT" sz="1400" dirty="0" err="1">
                <a:latin typeface="Consolas"/>
                <a:cs typeface="Consolas"/>
              </a:rPr>
              <a:t>static</a:t>
            </a:r>
            <a:r>
              <a:rPr lang="it-IT" sz="1400" dirty="0">
                <a:latin typeface="Consolas"/>
                <a:cs typeface="Consolas"/>
              </a:rPr>
              <a:t> </a:t>
            </a:r>
            <a:r>
              <a:rPr lang="it-IT" sz="1400" dirty="0" err="1">
                <a:latin typeface="Consolas"/>
                <a:cs typeface="Consolas"/>
              </a:rPr>
              <a:t>void</a:t>
            </a:r>
            <a:r>
              <a:rPr lang="it-IT" sz="1400" dirty="0">
                <a:latin typeface="Consolas"/>
                <a:cs typeface="Consolas"/>
              </a:rPr>
              <a:t> </a:t>
            </a:r>
            <a:r>
              <a:rPr lang="it-IT" sz="1400" dirty="0" err="1">
                <a:latin typeface="Consolas"/>
                <a:cs typeface="Consolas"/>
              </a:rPr>
              <a:t>main</a:t>
            </a:r>
            <a:r>
              <a:rPr lang="it-IT" sz="1400" dirty="0">
                <a:latin typeface="Consolas"/>
                <a:cs typeface="Consolas"/>
              </a:rPr>
              <a:t>(</a:t>
            </a:r>
            <a:r>
              <a:rPr lang="it-IT" sz="1400" dirty="0" err="1">
                <a:latin typeface="Consolas"/>
                <a:cs typeface="Consolas"/>
              </a:rPr>
              <a:t>String</a:t>
            </a:r>
            <a:r>
              <a:rPr lang="it-IT" sz="1400" dirty="0">
                <a:latin typeface="Consolas"/>
                <a:cs typeface="Consolas"/>
              </a:rPr>
              <a:t>[] </a:t>
            </a:r>
            <a:r>
              <a:rPr lang="it-IT" sz="1400" dirty="0" err="1">
                <a:latin typeface="Consolas"/>
                <a:cs typeface="Consolas"/>
              </a:rPr>
              <a:t>args</a:t>
            </a:r>
            <a:r>
              <a:rPr lang="it-IT" sz="1400" dirty="0">
                <a:latin typeface="Consolas"/>
                <a:cs typeface="Consolas"/>
              </a:rPr>
              <a:t>) {</a:t>
            </a:r>
          </a:p>
          <a:p>
            <a:pPr marL="0" indent="0">
              <a:buNone/>
            </a:pPr>
            <a:r>
              <a:rPr lang="it-IT" sz="1400" dirty="0">
                <a:latin typeface="Consolas"/>
                <a:cs typeface="Consolas"/>
              </a:rPr>
              <a:t>		Car c = new Car();</a:t>
            </a:r>
          </a:p>
          <a:p>
            <a:pPr marL="0" indent="0">
              <a:buNone/>
            </a:pPr>
            <a:r>
              <a:rPr lang="it-IT" sz="1400" dirty="0">
                <a:solidFill>
                  <a:srgbClr val="E46C0A"/>
                </a:solidFill>
                <a:latin typeface="Consolas"/>
                <a:cs typeface="Consolas"/>
              </a:rPr>
              <a:t>		</a:t>
            </a:r>
            <a:r>
              <a:rPr lang="it-IT" sz="1400" dirty="0" err="1">
                <a:solidFill>
                  <a:srgbClr val="E46C0A"/>
                </a:solidFill>
                <a:latin typeface="Consolas"/>
                <a:cs typeface="Consolas"/>
              </a:rPr>
              <a:t>c.color</a:t>
            </a:r>
            <a:r>
              <a:rPr lang="it-IT" sz="1400" dirty="0">
                <a:solidFill>
                  <a:srgbClr val="E46C0A"/>
                </a:solidFill>
                <a:latin typeface="Consolas"/>
                <a:cs typeface="Consolas"/>
              </a:rPr>
              <a:t> = “</a:t>
            </a:r>
            <a:r>
              <a:rPr lang="it-IT" sz="1400" dirty="0" err="1">
                <a:solidFill>
                  <a:srgbClr val="E46C0A"/>
                </a:solidFill>
                <a:latin typeface="Consolas"/>
                <a:cs typeface="Consolas"/>
              </a:rPr>
              <a:t>red</a:t>
            </a:r>
            <a:r>
              <a:rPr lang="it-IT" sz="1400" dirty="0">
                <a:solidFill>
                  <a:srgbClr val="E46C0A"/>
                </a:solidFill>
                <a:latin typeface="Consolas"/>
                <a:cs typeface="Consolas"/>
              </a:rPr>
              <a:t>”; 		/* Compiler </a:t>
            </a:r>
            <a:r>
              <a:rPr lang="it-IT" sz="1400" dirty="0" err="1">
                <a:solidFill>
                  <a:srgbClr val="E46C0A"/>
                </a:solidFill>
                <a:latin typeface="Consolas"/>
                <a:cs typeface="Consolas"/>
              </a:rPr>
              <a:t>error</a:t>
            </a:r>
            <a:r>
              <a:rPr lang="it-IT" sz="1400" dirty="0">
                <a:solidFill>
                  <a:srgbClr val="E46C0A"/>
                </a:solidFill>
                <a:latin typeface="Consolas"/>
                <a:cs typeface="Consolas"/>
              </a:rPr>
              <a:t> */</a:t>
            </a:r>
          </a:p>
          <a:p>
            <a:pPr marL="0" indent="0">
              <a:buNone/>
            </a:pPr>
            <a:r>
              <a:rPr lang="it-IT" sz="1400" dirty="0">
                <a:solidFill>
                  <a:srgbClr val="E46C0A"/>
                </a:solidFill>
                <a:latin typeface="Consolas"/>
                <a:cs typeface="Consolas"/>
              </a:rPr>
              <a:t>		</a:t>
            </a:r>
            <a:r>
              <a:rPr lang="it-IT" sz="1400" dirty="0" err="1">
                <a:solidFill>
                  <a:schemeClr val="accent3">
                    <a:lumMod val="50000"/>
                  </a:schemeClr>
                </a:solidFill>
                <a:latin typeface="Consolas"/>
                <a:cs typeface="Consolas"/>
              </a:rPr>
              <a:t>c.setColor</a:t>
            </a:r>
            <a:r>
              <a:rPr lang="it-IT" sz="1400" dirty="0">
                <a:solidFill>
                  <a:schemeClr val="accent3">
                    <a:lumMod val="50000"/>
                  </a:schemeClr>
                </a:solidFill>
                <a:latin typeface="Consolas"/>
                <a:cs typeface="Consolas"/>
              </a:rPr>
              <a:t>(“</a:t>
            </a:r>
            <a:r>
              <a:rPr lang="it-IT" sz="1400" dirty="0" err="1">
                <a:solidFill>
                  <a:schemeClr val="accent3">
                    <a:lumMod val="50000"/>
                  </a:schemeClr>
                </a:solidFill>
                <a:latin typeface="Consolas"/>
                <a:cs typeface="Consolas"/>
              </a:rPr>
              <a:t>red</a:t>
            </a:r>
            <a:r>
              <a:rPr lang="it-IT" sz="1400" dirty="0">
                <a:solidFill>
                  <a:schemeClr val="accent3">
                    <a:lumMod val="50000"/>
                  </a:schemeClr>
                </a:solidFill>
                <a:latin typeface="Consolas"/>
                <a:cs typeface="Consolas"/>
              </a:rPr>
              <a:t>”); 	/* Works, </a:t>
            </a:r>
            <a:r>
              <a:rPr lang="it-IT" sz="1400" dirty="0" err="1">
                <a:solidFill>
                  <a:schemeClr val="accent3">
                    <a:lumMod val="50000"/>
                  </a:schemeClr>
                </a:solidFill>
                <a:latin typeface="Consolas"/>
                <a:cs typeface="Consolas"/>
              </a:rPr>
              <a:t>Safe</a:t>
            </a:r>
            <a:r>
              <a:rPr lang="it-IT" sz="1400" dirty="0">
                <a:solidFill>
                  <a:schemeClr val="accent3">
                    <a:lumMod val="50000"/>
                  </a:schemeClr>
                </a:solidFill>
                <a:latin typeface="Consolas"/>
                <a:cs typeface="Consolas"/>
              </a:rPr>
              <a:t>! */</a:t>
            </a:r>
          </a:p>
          <a:p>
            <a:pPr marL="0" indent="0">
              <a:buNone/>
            </a:pPr>
            <a:r>
              <a:rPr lang="it-IT" sz="1400" dirty="0">
                <a:latin typeface="Consolas"/>
                <a:cs typeface="Consolas"/>
              </a:rPr>
              <a:t>	}</a:t>
            </a:r>
          </a:p>
          <a:p>
            <a:pPr marL="0" indent="0">
              <a:buNone/>
            </a:pPr>
            <a:r>
              <a:rPr lang="it-IT" sz="1400" dirty="0">
                <a:latin typeface="Consolas"/>
                <a:cs typeface="Consolas"/>
              </a:rPr>
              <a:t>}</a:t>
            </a:r>
          </a:p>
          <a:p>
            <a:pPr marL="0" indent="0">
              <a:buNone/>
            </a:pPr>
            <a:endParaRPr lang="it-IT" sz="1400" dirty="0">
              <a:latin typeface="Consolas"/>
              <a:cs typeface="Consolas"/>
            </a:endParaRPr>
          </a:p>
          <a:p>
            <a:pPr marL="0" indent="0">
              <a:buNone/>
            </a:pPr>
            <a:endParaRPr lang="en-US" sz="1400" dirty="0">
              <a:latin typeface="Consolas"/>
              <a:cs typeface="Consolas"/>
            </a:endParaRPr>
          </a:p>
          <a:p>
            <a:pPr marL="0" indent="0">
              <a:buNone/>
            </a:pPr>
            <a:endParaRPr lang="en-US" sz="1400" dirty="0">
              <a:latin typeface="Consolas"/>
              <a:cs typeface="Consolas"/>
            </a:endParaRPr>
          </a:p>
          <a:p>
            <a:pPr marL="0" indent="0">
              <a:buNone/>
            </a:pPr>
            <a:endParaRPr lang="en-IT" sz="1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11</a:t>
            </a:fld>
            <a:endParaRPr lang="it-IT" dirty="0"/>
          </a:p>
        </p:txBody>
      </p:sp>
    </p:spTree>
    <p:extLst>
      <p:ext uri="{BB962C8B-B14F-4D97-AF65-F5344CB8AC3E}">
        <p14:creationId xmlns:p14="http://schemas.microsoft.com/office/powerpoint/2010/main" val="22903132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Hierachy</a:t>
            </a:r>
          </a:p>
        </p:txBody>
      </p:sp>
      <p:sp>
        <p:nvSpPr>
          <p:cNvPr id="5" name="Content Placeholder 4">
            <a:extLst>
              <a:ext uri="{FF2B5EF4-FFF2-40B4-BE49-F238E27FC236}">
                <a16:creationId xmlns:a16="http://schemas.microsoft.com/office/drawing/2014/main" id="{F1D7D70E-1FF0-C946-A6B1-F6BE2A391532}"/>
              </a:ext>
            </a:extLst>
          </p:cNvPr>
          <p:cNvSpPr>
            <a:spLocks noGrp="1"/>
          </p:cNvSpPr>
          <p:nvPr>
            <p:ph sz="half" idx="1"/>
          </p:nvPr>
        </p:nvSpPr>
        <p:spPr/>
        <p:txBody>
          <a:bodyPr>
            <a:noAutofit/>
          </a:bodyPr>
          <a:lstStyle/>
          <a:p>
            <a:pPr marL="0" indent="0">
              <a:buNone/>
            </a:pPr>
            <a:r>
              <a:rPr lang="en-GB" sz="800" dirty="0">
                <a:latin typeface="Consolas" panose="020B0609020204030204" pitchFamily="49" charset="0"/>
                <a:cs typeface="Consolas" panose="020B0609020204030204" pitchFamily="49" charset="0"/>
              </a:rPr>
              <a:t>public class </a:t>
            </a:r>
            <a:r>
              <a:rPr lang="en-GB" sz="800" dirty="0" err="1">
                <a:latin typeface="Consolas" panose="020B0609020204030204" pitchFamily="49" charset="0"/>
                <a:cs typeface="Consolas" panose="020B0609020204030204" pitchFamily="49" charset="0"/>
              </a:rPr>
              <a:t>SDCar</a:t>
            </a:r>
            <a:r>
              <a:rPr lang="en-GB" sz="800" dirty="0">
                <a:latin typeface="Consolas" panose="020B0609020204030204" pitchFamily="49" charset="0"/>
                <a:cs typeface="Consolas" panose="020B0609020204030204" pitchFamily="49" charset="0"/>
              </a:rPr>
              <a:t> extends Car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boolean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public </a:t>
            </a:r>
            <a:r>
              <a:rPr lang="en-GB" sz="800" dirty="0" err="1">
                <a:latin typeface="Consolas" panose="020B0609020204030204" pitchFamily="49" charset="0"/>
                <a:cs typeface="Consolas" panose="020B0609020204030204" pitchFamily="49" charset="0"/>
              </a:rPr>
              <a:t>SDCar</a:t>
            </a:r>
            <a:r>
              <a:rPr lang="en-GB" sz="800" dirty="0">
                <a:latin typeface="Consolas" panose="020B0609020204030204" pitchFamily="49" charset="0"/>
                <a:cs typeface="Consolas" panose="020B0609020204030204" pitchFamily="49" charset="0"/>
              </a:rPr>
              <a:t>(</a:t>
            </a:r>
            <a:r>
              <a:rPr lang="en-GB" sz="800" dirty="0" err="1">
                <a:latin typeface="Consolas" panose="020B0609020204030204" pitchFamily="49" charset="0"/>
                <a:cs typeface="Consolas" panose="020B0609020204030204" pitchFamily="49" charset="0"/>
              </a:rPr>
              <a:t>boolean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isOn</a:t>
            </a:r>
            <a:r>
              <a:rPr lang="en-GB" sz="800" dirty="0">
                <a:latin typeface="Consolas" panose="020B0609020204030204" pitchFamily="49" charset="0"/>
                <a:cs typeface="Consolas" panose="020B0609020204030204" pitchFamily="49" charset="0"/>
              </a:rPr>
              <a:t>, String </a:t>
            </a:r>
            <a:r>
              <a:rPr lang="en-GB" sz="800" dirty="0" err="1">
                <a:latin typeface="Consolas" panose="020B0609020204030204" pitchFamily="49" charset="0"/>
                <a:cs typeface="Consolas" panose="020B0609020204030204" pitchFamily="49" charset="0"/>
              </a:rPr>
              <a:t>licensePlate</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boolean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super(</a:t>
            </a:r>
            <a:r>
              <a:rPr lang="en-GB" sz="800" dirty="0" err="1">
                <a:latin typeface="Consolas" panose="020B0609020204030204" pitchFamily="49" charset="0"/>
                <a:cs typeface="Consolas" panose="020B0609020204030204" pitchFamily="49" charset="0"/>
              </a:rPr>
              <a:t>isOn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licensePlate</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this.isSelfDriving</a:t>
            </a:r>
            <a:r>
              <a:rPr lang="en-GB" sz="800" dirty="0">
                <a:latin typeface="Consolas" panose="020B0609020204030204" pitchFamily="49" charset="0"/>
                <a:cs typeface="Consolas" panose="020B0609020204030204" pitchFamily="49" charset="0"/>
              </a:rPr>
              <a:t> =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@Override</a:t>
            </a: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turnOn</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false;</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super.turnOn</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@Override</a:t>
            </a: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turnOff</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false;</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super.turnOff</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turnSDOn</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true;</a:t>
            </a:r>
          </a:p>
          <a:p>
            <a:pPr marL="0" indent="0">
              <a:buNone/>
            </a:pP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turnSDOff</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false;</a:t>
            </a:r>
          </a:p>
          <a:p>
            <a:pPr marL="0" indent="0">
              <a:buNone/>
            </a:pPr>
            <a:r>
              <a:rPr lang="en-GB" sz="800" dirty="0">
                <a:latin typeface="Consolas" panose="020B0609020204030204" pitchFamily="49" charset="0"/>
                <a:cs typeface="Consolas" panose="020B0609020204030204" pitchFamily="49" charset="0"/>
              </a:rPr>
              <a:t>    }</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@Override</a:t>
            </a:r>
          </a:p>
          <a:p>
            <a:pPr marL="0" indent="0">
              <a:buNone/>
            </a:pPr>
            <a:r>
              <a:rPr lang="en-GB" sz="800" dirty="0">
                <a:latin typeface="Consolas" panose="020B0609020204030204" pitchFamily="49" charset="0"/>
                <a:cs typeface="Consolas" panose="020B0609020204030204" pitchFamily="49" charset="0"/>
              </a:rPr>
              <a:t>    public String </a:t>
            </a:r>
            <a:r>
              <a:rPr lang="en-GB" sz="800" dirty="0" err="1">
                <a:latin typeface="Consolas" panose="020B0609020204030204" pitchFamily="49" charset="0"/>
                <a:cs typeface="Consolas" panose="020B0609020204030204" pitchFamily="49" charset="0"/>
              </a:rPr>
              <a:t>toString</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110</a:t>
            </a:fld>
            <a:endParaRPr lang="it-IT" dirty="0"/>
          </a:p>
        </p:txBody>
      </p:sp>
      <p:pic>
        <p:nvPicPr>
          <p:cNvPr id="8" name="Content Placeholder 7">
            <a:extLst>
              <a:ext uri="{FF2B5EF4-FFF2-40B4-BE49-F238E27FC236}">
                <a16:creationId xmlns:a16="http://schemas.microsoft.com/office/drawing/2014/main" id="{026CE9AA-7528-6F4E-87D5-6BC8C53F2BC2}"/>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686550" y="1602581"/>
            <a:ext cx="3009900" cy="4521200"/>
          </a:xfrm>
        </p:spPr>
      </p:pic>
    </p:spTree>
    <p:extLst>
      <p:ext uri="{BB962C8B-B14F-4D97-AF65-F5344CB8AC3E}">
        <p14:creationId xmlns:p14="http://schemas.microsoft.com/office/powerpoint/2010/main" val="237060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Abstract class</a:t>
            </a:r>
          </a:p>
        </p:txBody>
      </p:sp>
      <p:sp>
        <p:nvSpPr>
          <p:cNvPr id="8" name="Content Placeholder 7">
            <a:extLst>
              <a:ext uri="{FF2B5EF4-FFF2-40B4-BE49-F238E27FC236}">
                <a16:creationId xmlns:a16="http://schemas.microsoft.com/office/drawing/2014/main" id="{CE0DE58D-D75D-B04C-9DF2-2D72F8E21D2A}"/>
              </a:ext>
            </a:extLst>
          </p:cNvPr>
          <p:cNvSpPr>
            <a:spLocks noGrp="1"/>
          </p:cNvSpPr>
          <p:nvPr>
            <p:ph sz="half" idx="1"/>
          </p:nvPr>
        </p:nvSpPr>
        <p:spPr/>
        <p:txBody>
          <a:bodyPr>
            <a:normAutofit/>
          </a:bodyPr>
          <a:lstStyle/>
          <a:p>
            <a:pPr marL="0" indent="0">
              <a:buNone/>
            </a:pPr>
            <a:r>
              <a:rPr lang="en-GB" sz="1050" dirty="0">
                <a:latin typeface="Consolas" panose="020B0609020204030204" pitchFamily="49" charset="0"/>
                <a:cs typeface="Consolas" panose="020B0609020204030204" pitchFamily="49" charset="0"/>
              </a:rPr>
              <a:t>public </a:t>
            </a:r>
            <a:r>
              <a:rPr lang="en-GB" sz="1050" dirty="0">
                <a:solidFill>
                  <a:schemeClr val="accent6">
                    <a:lumMod val="75000"/>
                  </a:schemeClr>
                </a:solidFill>
                <a:latin typeface="Consolas" panose="020B0609020204030204" pitchFamily="49" charset="0"/>
                <a:cs typeface="Consolas" panose="020B0609020204030204" pitchFamily="49" charset="0"/>
              </a:rPr>
              <a:t>abstract</a:t>
            </a:r>
            <a:r>
              <a:rPr lang="en-GB" sz="1050" dirty="0">
                <a:latin typeface="Consolas" panose="020B0609020204030204" pitchFamily="49" charset="0"/>
                <a:cs typeface="Consolas" panose="020B0609020204030204" pitchFamily="49" charset="0"/>
              </a:rPr>
              <a:t> class Shape {</a:t>
            </a:r>
          </a:p>
          <a:p>
            <a:pPr marL="0" indent="0">
              <a:buNone/>
            </a:pPr>
            <a:r>
              <a:rPr lang="en-GB" sz="1050" dirty="0">
                <a:latin typeface="Consolas" panose="020B0609020204030204" pitchFamily="49" charset="0"/>
                <a:cs typeface="Consolas" panose="020B0609020204030204" pitchFamily="49" charset="0"/>
              </a:rPr>
              <a:t>    String </a:t>
            </a:r>
            <a:r>
              <a:rPr lang="en-GB" sz="1050" dirty="0" err="1">
                <a:latin typeface="Consolas" panose="020B0609020204030204" pitchFamily="49" charset="0"/>
                <a:cs typeface="Consolas" panose="020B0609020204030204" pitchFamily="49" charset="0"/>
              </a:rPr>
              <a:t>color</a:t>
            </a:r>
            <a:r>
              <a:rPr lang="en-GB" sz="1050" dirty="0">
                <a:latin typeface="Consolas" panose="020B0609020204030204" pitchFamily="49" charset="0"/>
                <a:cs typeface="Consolas" panose="020B0609020204030204" pitchFamily="49" charset="0"/>
              </a:rPr>
              <a:t>;</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boolean</a:t>
            </a:r>
            <a:r>
              <a:rPr lang="en-GB" sz="1050" dirty="0">
                <a:latin typeface="Consolas" panose="020B0609020204030204" pitchFamily="49" charset="0"/>
                <a:cs typeface="Consolas" panose="020B0609020204030204" pitchFamily="49" charset="0"/>
              </a:rPr>
              <a:t> filled;</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    public Shape() {</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this.color</a:t>
            </a:r>
            <a:r>
              <a:rPr lang="en-GB" sz="1050" dirty="0">
                <a:latin typeface="Consolas" panose="020B0609020204030204" pitchFamily="49" charset="0"/>
                <a:cs typeface="Consolas" panose="020B0609020204030204" pitchFamily="49" charset="0"/>
              </a:rPr>
              <a:t> = "Black";</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this.filled</a:t>
            </a:r>
            <a:r>
              <a:rPr lang="en-GB" sz="1050" dirty="0">
                <a:latin typeface="Consolas" panose="020B0609020204030204" pitchFamily="49" charset="0"/>
                <a:cs typeface="Consolas" panose="020B0609020204030204" pitchFamily="49" charset="0"/>
              </a:rPr>
              <a:t> = false;</a:t>
            </a:r>
          </a:p>
          <a:p>
            <a:pPr marL="0" indent="0">
              <a:buNone/>
            </a:pPr>
            <a:r>
              <a:rPr lang="en-GB" sz="1050" dirty="0">
                <a:latin typeface="Consolas" panose="020B0609020204030204" pitchFamily="49" charset="0"/>
                <a:cs typeface="Consolas" panose="020B0609020204030204" pitchFamily="49" charset="0"/>
              </a:rPr>
              <a:t>    }</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    public Shape(String </a:t>
            </a:r>
            <a:r>
              <a:rPr lang="en-GB" sz="1050" dirty="0" err="1">
                <a:latin typeface="Consolas" panose="020B0609020204030204" pitchFamily="49" charset="0"/>
                <a:cs typeface="Consolas" panose="020B0609020204030204" pitchFamily="49" charset="0"/>
              </a:rPr>
              <a:t>color</a:t>
            </a: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boolean</a:t>
            </a:r>
            <a:r>
              <a:rPr lang="en-GB" sz="1050" dirty="0">
                <a:latin typeface="Consolas" panose="020B0609020204030204" pitchFamily="49" charset="0"/>
                <a:cs typeface="Consolas" panose="020B0609020204030204" pitchFamily="49" charset="0"/>
              </a:rPr>
              <a:t> filled) {</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this.color</a:t>
            </a:r>
            <a:r>
              <a:rPr lang="en-GB" sz="1050" dirty="0">
                <a:latin typeface="Consolas" panose="020B0609020204030204" pitchFamily="49" charset="0"/>
                <a:cs typeface="Consolas" panose="020B0609020204030204" pitchFamily="49" charset="0"/>
              </a:rPr>
              <a:t> = </a:t>
            </a:r>
            <a:r>
              <a:rPr lang="en-GB" sz="1050" dirty="0" err="1">
                <a:latin typeface="Consolas" panose="020B0609020204030204" pitchFamily="49" charset="0"/>
                <a:cs typeface="Consolas" panose="020B0609020204030204" pitchFamily="49" charset="0"/>
              </a:rPr>
              <a:t>color</a:t>
            </a:r>
            <a:r>
              <a:rPr lang="en-GB" sz="1050" dirty="0">
                <a:latin typeface="Consolas" panose="020B0609020204030204" pitchFamily="49" charset="0"/>
                <a:cs typeface="Consolas" panose="020B0609020204030204" pitchFamily="49" charset="0"/>
              </a:rPr>
              <a:t>;</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this.filled</a:t>
            </a:r>
            <a:r>
              <a:rPr lang="en-GB" sz="1050" dirty="0">
                <a:latin typeface="Consolas" panose="020B0609020204030204" pitchFamily="49" charset="0"/>
                <a:cs typeface="Consolas" panose="020B0609020204030204" pitchFamily="49" charset="0"/>
              </a:rPr>
              <a:t> = filled;</a:t>
            </a:r>
          </a:p>
          <a:p>
            <a:pPr marL="0" indent="0">
              <a:buNone/>
            </a:pPr>
            <a:r>
              <a:rPr lang="en-GB" sz="1050" dirty="0">
                <a:latin typeface="Consolas" panose="020B0609020204030204" pitchFamily="49" charset="0"/>
                <a:cs typeface="Consolas" panose="020B0609020204030204" pitchFamily="49" charset="0"/>
              </a:rPr>
              <a:t>    }</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    . . . </a:t>
            </a:r>
          </a:p>
          <a:p>
            <a:pPr marL="0" indent="0">
              <a:buNone/>
            </a:pPr>
            <a:r>
              <a:rPr lang="en-GB" sz="1050" dirty="0">
                <a:latin typeface="Consolas" panose="020B0609020204030204" pitchFamily="49" charset="0"/>
                <a:cs typeface="Consolas" panose="020B0609020204030204" pitchFamily="49" charset="0"/>
              </a:rPr>
              <a:t>    </a:t>
            </a:r>
          </a:p>
          <a:p>
            <a:pPr marL="0" indent="0">
              <a:buNone/>
            </a:pPr>
            <a:r>
              <a:rPr lang="en-GB" sz="1050" dirty="0">
                <a:solidFill>
                  <a:schemeClr val="accent6">
                    <a:lumMod val="75000"/>
                  </a:schemeClr>
                </a:solidFill>
                <a:latin typeface="Consolas" panose="020B0609020204030204" pitchFamily="49" charset="0"/>
                <a:cs typeface="Consolas" panose="020B0609020204030204" pitchFamily="49" charset="0"/>
              </a:rPr>
              <a:t>    public abstract double </a:t>
            </a:r>
            <a:r>
              <a:rPr lang="en-GB" sz="1050" dirty="0" err="1">
                <a:solidFill>
                  <a:schemeClr val="accent6">
                    <a:lumMod val="75000"/>
                  </a:schemeClr>
                </a:solidFill>
                <a:latin typeface="Consolas" panose="020B0609020204030204" pitchFamily="49" charset="0"/>
                <a:cs typeface="Consolas" panose="020B0609020204030204" pitchFamily="49" charset="0"/>
              </a:rPr>
              <a:t>getArea</a:t>
            </a:r>
            <a:r>
              <a:rPr lang="en-GB" sz="1050" dirty="0">
                <a:solidFill>
                  <a:schemeClr val="accent6">
                    <a:lumMod val="75000"/>
                  </a:schemeClr>
                </a:solidFill>
                <a:latin typeface="Consolas" panose="020B0609020204030204" pitchFamily="49" charset="0"/>
                <a:cs typeface="Consolas" panose="020B0609020204030204" pitchFamily="49" charset="0"/>
              </a:rPr>
              <a:t>();</a:t>
            </a:r>
          </a:p>
          <a:p>
            <a:pPr marL="0" indent="0">
              <a:buNone/>
            </a:pPr>
            <a:endParaRPr lang="en-GB" sz="1050" dirty="0">
              <a:solidFill>
                <a:schemeClr val="accent6">
                  <a:lumMod val="75000"/>
                </a:schemeClr>
              </a:solidFill>
              <a:latin typeface="Consolas" panose="020B0609020204030204" pitchFamily="49" charset="0"/>
              <a:cs typeface="Consolas" panose="020B0609020204030204" pitchFamily="49" charset="0"/>
            </a:endParaRPr>
          </a:p>
          <a:p>
            <a:pPr marL="0" indent="0">
              <a:buNone/>
            </a:pPr>
            <a:r>
              <a:rPr lang="en-GB" sz="1050" dirty="0">
                <a:solidFill>
                  <a:schemeClr val="accent6">
                    <a:lumMod val="75000"/>
                  </a:schemeClr>
                </a:solidFill>
                <a:latin typeface="Consolas" panose="020B0609020204030204" pitchFamily="49" charset="0"/>
                <a:cs typeface="Consolas" panose="020B0609020204030204" pitchFamily="49" charset="0"/>
              </a:rPr>
              <a:t>    public abstract double </a:t>
            </a:r>
            <a:r>
              <a:rPr lang="en-GB" sz="1050" dirty="0" err="1">
                <a:solidFill>
                  <a:schemeClr val="accent6">
                    <a:lumMod val="75000"/>
                  </a:schemeClr>
                </a:solidFill>
                <a:latin typeface="Consolas" panose="020B0609020204030204" pitchFamily="49" charset="0"/>
                <a:cs typeface="Consolas" panose="020B0609020204030204" pitchFamily="49" charset="0"/>
              </a:rPr>
              <a:t>getPerimeter</a:t>
            </a:r>
            <a:r>
              <a:rPr lang="en-GB" sz="1050" dirty="0">
                <a:solidFill>
                  <a:schemeClr val="accent6">
                    <a:lumMod val="75000"/>
                  </a:schemeClr>
                </a:solidFill>
                <a:latin typeface="Consolas" panose="020B0609020204030204" pitchFamily="49" charset="0"/>
                <a:cs typeface="Consolas" panose="020B0609020204030204" pitchFamily="49" charset="0"/>
              </a:rPr>
              <a:t>();</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a:t>
            </a:r>
          </a:p>
          <a:p>
            <a:pPr marL="0" indent="0">
              <a:buNone/>
            </a:pPr>
            <a:endParaRPr lang="en-IT" sz="105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111</a:t>
            </a:fld>
            <a:endParaRPr lang="it-IT" dirty="0"/>
          </a:p>
        </p:txBody>
      </p:sp>
      <p:pic>
        <p:nvPicPr>
          <p:cNvPr id="7" name="Content Placeholder 6">
            <a:extLst>
              <a:ext uri="{FF2B5EF4-FFF2-40B4-BE49-F238E27FC236}">
                <a16:creationId xmlns:a16="http://schemas.microsoft.com/office/drawing/2014/main" id="{9A2B92BD-F00B-6B45-97F4-3F64FE49C30C}"/>
              </a:ext>
            </a:extLst>
          </p:cNvPr>
          <p:cNvPicPr>
            <a:picLocks noGrp="1" noChangeAspect="1"/>
          </p:cNvPicPr>
          <p:nvPr>
            <p:ph sz="half" idx="2"/>
          </p:nvPr>
        </p:nvPicPr>
        <p:blipFill>
          <a:blip r:embed="rId2" cstate="screen">
            <a:extLst>
              <a:ext uri="{28A0092B-C50C-407E-A947-70E740481C1C}">
                <a14:useLocalDpi xmlns:a14="http://schemas.microsoft.com/office/drawing/2010/main"/>
              </a:ext>
            </a:extLst>
          </a:blip>
          <a:stretch>
            <a:fillRect/>
          </a:stretch>
        </p:blipFill>
        <p:spPr>
          <a:xfrm>
            <a:off x="7137400" y="1602581"/>
            <a:ext cx="2108200" cy="4521200"/>
          </a:xfrm>
        </p:spPr>
      </p:pic>
    </p:spTree>
    <p:extLst>
      <p:ext uri="{BB962C8B-B14F-4D97-AF65-F5344CB8AC3E}">
        <p14:creationId xmlns:p14="http://schemas.microsoft.com/office/powerpoint/2010/main" val="425554494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Association</a:t>
            </a:r>
          </a:p>
        </p:txBody>
      </p:sp>
      <p:sp>
        <p:nvSpPr>
          <p:cNvPr id="5" name="Content Placeholder 4">
            <a:extLst>
              <a:ext uri="{FF2B5EF4-FFF2-40B4-BE49-F238E27FC236}">
                <a16:creationId xmlns:a16="http://schemas.microsoft.com/office/drawing/2014/main" id="{6C421E0A-996F-0F41-953E-2A15092F6DF4}"/>
              </a:ext>
            </a:extLst>
          </p:cNvPr>
          <p:cNvSpPr>
            <a:spLocks noGrp="1"/>
          </p:cNvSpPr>
          <p:nvPr>
            <p:ph sz="half" idx="1"/>
          </p:nvPr>
        </p:nvSpPr>
        <p:spPr/>
        <p:txBody>
          <a:bodyPr>
            <a:normAutofit/>
          </a:bodyPr>
          <a:lstStyle/>
          <a:p>
            <a:pPr marL="0" indent="0">
              <a:buNone/>
            </a:pPr>
            <a:r>
              <a:rPr lang="en-GB" sz="1000" dirty="0">
                <a:latin typeface="Consolas" panose="020B0609020204030204" pitchFamily="49" charset="0"/>
                <a:cs typeface="Consolas" panose="020B0609020204030204" pitchFamily="49" charset="0"/>
              </a:rPr>
              <a:t>public class Customer {</a:t>
            </a:r>
          </a:p>
          <a:p>
            <a:pPr marL="0" indent="0">
              <a:buNone/>
            </a:pPr>
            <a:r>
              <a:rPr lang="en-GB" sz="1000" dirty="0">
                <a:latin typeface="Consolas" panose="020B0609020204030204" pitchFamily="49" charset="0"/>
                <a:cs typeface="Consolas" panose="020B0609020204030204" pitchFamily="49" charset="0"/>
              </a:rPr>
              <a:t>    String name;</a:t>
            </a:r>
          </a:p>
          <a:p>
            <a:pPr marL="0" indent="0">
              <a:buNone/>
            </a:pPr>
            <a:r>
              <a:rPr lang="en-GB" sz="1000" dirty="0">
                <a:latin typeface="Consolas" panose="020B0609020204030204" pitchFamily="49" charset="0"/>
                <a:cs typeface="Consolas" panose="020B0609020204030204" pitchFamily="49" charset="0"/>
              </a:rPr>
              <a:t>    String surname;</a:t>
            </a:r>
          </a:p>
          <a:p>
            <a:pPr marL="0" indent="0">
              <a:buNone/>
            </a:pPr>
            <a:r>
              <a:rPr lang="en-GB" sz="1000" dirty="0">
                <a:latin typeface="Consolas" panose="020B0609020204030204" pitchFamily="49" charset="0"/>
                <a:cs typeface="Consolas" panose="020B0609020204030204" pitchFamily="49" charset="0"/>
              </a:rPr>
              <a:t>    String ID;</a:t>
            </a:r>
          </a:p>
          <a:p>
            <a:pPr marL="0" indent="0">
              <a:buNone/>
            </a:pPr>
            <a:r>
              <a:rPr lang="en-GB" sz="1000" dirty="0">
                <a:latin typeface="Consolas" panose="020B0609020204030204" pitchFamily="49" charset="0"/>
                <a:cs typeface="Consolas" panose="020B0609020204030204" pitchFamily="49" charset="0"/>
              </a:rPr>
              <a:t>    List&lt;Order&gt; orders;</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Customer(String name, String surname, String ID, List&lt;Order&gt; orders)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this.name</a:t>
            </a:r>
            <a:r>
              <a:rPr lang="en-GB" sz="1000" dirty="0">
                <a:latin typeface="Consolas" panose="020B0609020204030204" pitchFamily="49" charset="0"/>
                <a:cs typeface="Consolas" panose="020B0609020204030204" pitchFamily="49" charset="0"/>
              </a:rPr>
              <a:t> = 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this.surname</a:t>
            </a:r>
            <a:r>
              <a:rPr lang="en-GB" sz="1000" dirty="0">
                <a:latin typeface="Consolas" panose="020B0609020204030204" pitchFamily="49" charset="0"/>
                <a:cs typeface="Consolas" panose="020B0609020204030204" pitchFamily="49" charset="0"/>
              </a:rPr>
              <a:t> = surname;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this.ID</a:t>
            </a:r>
            <a:r>
              <a:rPr lang="en-GB" sz="1000" dirty="0">
                <a:latin typeface="Consolas" panose="020B0609020204030204" pitchFamily="49" charset="0"/>
                <a:cs typeface="Consolas" panose="020B0609020204030204" pitchFamily="49" charset="0"/>
              </a:rPr>
              <a:t> = ID;</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this.orders</a:t>
            </a:r>
            <a:r>
              <a:rPr lang="en-GB" sz="1000" dirty="0">
                <a:latin typeface="Consolas" panose="020B0609020204030204" pitchFamily="49" charset="0"/>
                <a:cs typeface="Consolas" panose="020B0609020204030204" pitchFamily="49" charset="0"/>
              </a:rPr>
              <a:t> = orders;</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public class Order {</a:t>
            </a:r>
          </a:p>
          <a:p>
            <a:pPr marL="0" indent="0">
              <a:buNone/>
            </a:pP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String quantity;</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Order(String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 String quantity)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this.itemID</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this.quantity</a:t>
            </a:r>
            <a:r>
              <a:rPr lang="en-GB" sz="1000" dirty="0">
                <a:latin typeface="Consolas" panose="020B0609020204030204" pitchFamily="49" charset="0"/>
                <a:cs typeface="Consolas" panose="020B0609020204030204" pitchFamily="49" charset="0"/>
              </a:rPr>
              <a:t> = quantity;</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endParaRPr lang="en-IT" sz="1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112</a:t>
            </a:fld>
            <a:endParaRPr lang="it-IT" dirty="0"/>
          </a:p>
        </p:txBody>
      </p:sp>
      <p:pic>
        <p:nvPicPr>
          <p:cNvPr id="15" name="Content Placeholder 14">
            <a:extLst>
              <a:ext uri="{FF2B5EF4-FFF2-40B4-BE49-F238E27FC236}">
                <a16:creationId xmlns:a16="http://schemas.microsoft.com/office/drawing/2014/main" id="{569DF9AD-8E88-8744-A8E8-2C6B904EF54F}"/>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178550" y="1837531"/>
            <a:ext cx="4025900" cy="4051300"/>
          </a:xfrm>
        </p:spPr>
      </p:pic>
    </p:spTree>
    <p:extLst>
      <p:ext uri="{BB962C8B-B14F-4D97-AF65-F5344CB8AC3E}">
        <p14:creationId xmlns:p14="http://schemas.microsoft.com/office/powerpoint/2010/main" val="33745807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Association</a:t>
            </a:r>
          </a:p>
        </p:txBody>
      </p:sp>
      <p:sp>
        <p:nvSpPr>
          <p:cNvPr id="5" name="Content Placeholder 4">
            <a:extLst>
              <a:ext uri="{FF2B5EF4-FFF2-40B4-BE49-F238E27FC236}">
                <a16:creationId xmlns:a16="http://schemas.microsoft.com/office/drawing/2014/main" id="{6C421E0A-996F-0F41-953E-2A15092F6DF4}"/>
              </a:ext>
            </a:extLst>
          </p:cNvPr>
          <p:cNvSpPr>
            <a:spLocks noGrp="1"/>
          </p:cNvSpPr>
          <p:nvPr>
            <p:ph sz="half" idx="1"/>
          </p:nvPr>
        </p:nvSpPr>
        <p:spPr/>
        <p:txBody>
          <a:bodyPr>
            <a:normAutofit/>
          </a:bodyPr>
          <a:lstStyle/>
          <a:p>
            <a:pPr marL="0" indent="0">
              <a:buNone/>
            </a:pPr>
            <a:r>
              <a:rPr lang="en-GB" sz="1000" dirty="0">
                <a:latin typeface="Consolas" panose="020B0609020204030204" pitchFamily="49" charset="0"/>
                <a:cs typeface="Consolas" panose="020B0609020204030204" pitchFamily="49" charset="0"/>
              </a:rPr>
              <a:t>public class Customer {</a:t>
            </a:r>
          </a:p>
          <a:p>
            <a:pPr marL="0" indent="0">
              <a:buNone/>
            </a:pPr>
            <a:r>
              <a:rPr lang="en-GB" sz="1000" dirty="0">
                <a:latin typeface="Consolas" panose="020B0609020204030204" pitchFamily="49" charset="0"/>
                <a:cs typeface="Consolas" panose="020B0609020204030204" pitchFamily="49" charset="0"/>
              </a:rPr>
              <a:t>    String name;</a:t>
            </a:r>
          </a:p>
          <a:p>
            <a:pPr marL="0" indent="0">
              <a:buNone/>
            </a:pPr>
            <a:r>
              <a:rPr lang="en-GB" sz="1000" dirty="0">
                <a:latin typeface="Consolas" panose="020B0609020204030204" pitchFamily="49" charset="0"/>
                <a:cs typeface="Consolas" panose="020B0609020204030204" pitchFamily="49" charset="0"/>
              </a:rPr>
              <a:t>    String surname;</a:t>
            </a:r>
          </a:p>
          <a:p>
            <a:pPr marL="0" indent="0">
              <a:buNone/>
            </a:pPr>
            <a:r>
              <a:rPr lang="en-GB" sz="1000" dirty="0">
                <a:latin typeface="Consolas" panose="020B0609020204030204" pitchFamily="49" charset="0"/>
                <a:cs typeface="Consolas" panose="020B0609020204030204" pitchFamily="49" charset="0"/>
              </a:rPr>
              <a:t>    String ID;</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Customer(String name, String surname, String ID)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this.name</a:t>
            </a:r>
            <a:r>
              <a:rPr lang="en-GB" sz="1000" dirty="0">
                <a:latin typeface="Consolas" panose="020B0609020204030204" pitchFamily="49" charset="0"/>
                <a:cs typeface="Consolas" panose="020B0609020204030204" pitchFamily="49" charset="0"/>
              </a:rPr>
              <a:t> = 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this.surname</a:t>
            </a:r>
            <a:r>
              <a:rPr lang="en-GB" sz="1000" dirty="0">
                <a:latin typeface="Consolas" panose="020B0609020204030204" pitchFamily="49" charset="0"/>
                <a:cs typeface="Consolas" panose="020B0609020204030204" pitchFamily="49" charset="0"/>
              </a:rPr>
              <a:t> = surname;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this.ID</a:t>
            </a:r>
            <a:r>
              <a:rPr lang="en-GB" sz="1000" dirty="0">
                <a:latin typeface="Consolas" panose="020B0609020204030204" pitchFamily="49" charset="0"/>
                <a:cs typeface="Consolas" panose="020B0609020204030204" pitchFamily="49" charset="0"/>
              </a:rPr>
              <a:t> = ID;</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public class Order {</a:t>
            </a:r>
          </a:p>
          <a:p>
            <a:pPr marL="0" indent="0">
              <a:buNone/>
            </a:pP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String quantity;</a:t>
            </a:r>
          </a:p>
          <a:p>
            <a:pPr marL="0" indent="0">
              <a:buNone/>
            </a:pPr>
            <a:r>
              <a:rPr lang="en-GB" sz="1000" dirty="0">
                <a:latin typeface="Consolas" panose="020B0609020204030204" pitchFamily="49" charset="0"/>
                <a:cs typeface="Consolas" panose="020B0609020204030204" pitchFamily="49" charset="0"/>
              </a:rPr>
              <a:t>    Customer customer;</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Order(String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 String quantity, Customer customer)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this.itemID</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this.quantity</a:t>
            </a:r>
            <a:r>
              <a:rPr lang="en-GB" sz="1000" dirty="0">
                <a:latin typeface="Consolas" panose="020B0609020204030204" pitchFamily="49" charset="0"/>
                <a:cs typeface="Consolas" panose="020B0609020204030204" pitchFamily="49" charset="0"/>
              </a:rPr>
              <a:t> = quantity;</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this.customer</a:t>
            </a:r>
            <a:r>
              <a:rPr lang="en-GB" sz="1000" dirty="0">
                <a:latin typeface="Consolas" panose="020B0609020204030204" pitchFamily="49" charset="0"/>
                <a:cs typeface="Consolas" panose="020B0609020204030204" pitchFamily="49" charset="0"/>
              </a:rPr>
              <a:t> = customer;</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113</a:t>
            </a:fld>
            <a:endParaRPr lang="it-IT" dirty="0"/>
          </a:p>
        </p:txBody>
      </p:sp>
      <p:pic>
        <p:nvPicPr>
          <p:cNvPr id="7" name="Content Placeholder 6">
            <a:extLst>
              <a:ext uri="{FF2B5EF4-FFF2-40B4-BE49-F238E27FC236}">
                <a16:creationId xmlns:a16="http://schemas.microsoft.com/office/drawing/2014/main" id="{DB3F05DD-1B30-3340-87D1-BCE07229DF31}"/>
              </a:ext>
            </a:extLst>
          </p:cNvPr>
          <p:cNvPicPr>
            <a:picLocks noGrp="1" noChangeAspect="1"/>
          </p:cNvPicPr>
          <p:nvPr>
            <p:ph sz="half" idx="2"/>
          </p:nvPr>
        </p:nvPicPr>
        <p:blipFill>
          <a:blip r:embed="rId2" cstate="screen">
            <a:extLst>
              <a:ext uri="{28A0092B-C50C-407E-A947-70E740481C1C}">
                <a14:useLocalDpi xmlns:a14="http://schemas.microsoft.com/office/drawing/2010/main"/>
              </a:ext>
            </a:extLst>
          </a:blip>
          <a:stretch>
            <a:fillRect/>
          </a:stretch>
        </p:blipFill>
        <p:spPr>
          <a:xfrm>
            <a:off x="6459408" y="1600201"/>
            <a:ext cx="3464184" cy="4525963"/>
          </a:xfrm>
          <a:prstGeom prst="rect">
            <a:avLst/>
          </a:prstGeom>
        </p:spPr>
      </p:pic>
    </p:spTree>
    <p:extLst>
      <p:ext uri="{BB962C8B-B14F-4D97-AF65-F5344CB8AC3E}">
        <p14:creationId xmlns:p14="http://schemas.microsoft.com/office/powerpoint/2010/main" val="38863025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Interface</a:t>
            </a:r>
          </a:p>
        </p:txBody>
      </p:sp>
      <p:sp>
        <p:nvSpPr>
          <p:cNvPr id="5" name="Content Placeholder 4">
            <a:extLst>
              <a:ext uri="{FF2B5EF4-FFF2-40B4-BE49-F238E27FC236}">
                <a16:creationId xmlns:a16="http://schemas.microsoft.com/office/drawing/2014/main" id="{01E98327-DC81-9647-8778-2C8696C4E12F}"/>
              </a:ext>
            </a:extLst>
          </p:cNvPr>
          <p:cNvSpPr>
            <a:spLocks noGrp="1"/>
          </p:cNvSpPr>
          <p:nvPr>
            <p:ph sz="half" idx="1"/>
          </p:nvPr>
        </p:nvSpPr>
        <p:spPr/>
        <p:txBody>
          <a:bodyPr>
            <a:normAutofit fontScale="70000" lnSpcReduction="20000"/>
          </a:bodyPr>
          <a:lstStyle/>
          <a:p>
            <a:pPr marL="0" indent="0">
              <a:buNone/>
            </a:pPr>
            <a:r>
              <a:rPr lang="en-GB" sz="1100" dirty="0">
                <a:latin typeface="Consolas" panose="020B0609020204030204" pitchFamily="49" charset="0"/>
                <a:cs typeface="Consolas" panose="020B0609020204030204" pitchFamily="49" charset="0"/>
              </a:rPr>
              <a:t>public interface Movable {</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moveUp</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moveDown</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moveLeft</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moveRight</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public class </a:t>
            </a:r>
            <a:r>
              <a:rPr lang="en-GB" sz="1100" dirty="0" err="1">
                <a:latin typeface="Consolas" panose="020B0609020204030204" pitchFamily="49" charset="0"/>
                <a:cs typeface="Consolas" panose="020B0609020204030204" pitchFamily="49" charset="0"/>
              </a:rPr>
              <a:t>MovablePoint</a:t>
            </a:r>
            <a:r>
              <a:rPr lang="en-GB" sz="1100" dirty="0">
                <a:latin typeface="Consolas" panose="020B0609020204030204" pitchFamily="49" charset="0"/>
                <a:cs typeface="Consolas" panose="020B0609020204030204" pitchFamily="49" charset="0"/>
              </a:rPr>
              <a:t> implements Movable {</a:t>
            </a:r>
          </a:p>
          <a:p>
            <a:pPr marL="0" indent="0">
              <a:buNone/>
            </a:pPr>
            <a:r>
              <a:rPr lang="en-GB" sz="1100" dirty="0">
                <a:latin typeface="Consolas" panose="020B0609020204030204" pitchFamily="49" charset="0"/>
                <a:cs typeface="Consolas" panose="020B0609020204030204" pitchFamily="49" charset="0"/>
              </a:rPr>
              <a:t>    int x;</a:t>
            </a:r>
          </a:p>
          <a:p>
            <a:pPr marL="0" indent="0">
              <a:buNone/>
            </a:pPr>
            <a:r>
              <a:rPr lang="en-GB" sz="1100" dirty="0">
                <a:latin typeface="Consolas" panose="020B0609020204030204" pitchFamily="49" charset="0"/>
                <a:cs typeface="Consolas" panose="020B0609020204030204" pitchFamily="49" charset="0"/>
              </a:rPr>
              <a:t>    int y;</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public </a:t>
            </a:r>
            <a:r>
              <a:rPr lang="en-GB" sz="1100" dirty="0" err="1">
                <a:latin typeface="Consolas" panose="020B0609020204030204" pitchFamily="49" charset="0"/>
                <a:cs typeface="Consolas" panose="020B0609020204030204" pitchFamily="49" charset="0"/>
              </a:rPr>
              <a:t>MovablePoint</a:t>
            </a:r>
            <a:r>
              <a:rPr lang="en-GB" sz="1100" dirty="0">
                <a:latin typeface="Consolas" panose="020B0609020204030204" pitchFamily="49" charset="0"/>
                <a:cs typeface="Consolas" panose="020B0609020204030204" pitchFamily="49" charset="0"/>
              </a:rPr>
              <a:t>(int x, int y) {</a:t>
            </a:r>
          </a:p>
          <a:p>
            <a:pPr marL="0" indent="0">
              <a:buNone/>
            </a:pPr>
            <a:r>
              <a:rPr lang="en-GB" sz="1100" dirty="0">
                <a:latin typeface="Consolas" panose="020B0609020204030204" pitchFamily="49" charset="0"/>
                <a:cs typeface="Consolas" panose="020B0609020204030204" pitchFamily="49" charset="0"/>
              </a:rPr>
              <a:t>        </a:t>
            </a:r>
            <a:r>
              <a:rPr lang="en-GB" sz="1100" dirty="0" err="1">
                <a:latin typeface="Consolas" panose="020B0609020204030204" pitchFamily="49" charset="0"/>
                <a:cs typeface="Consolas" panose="020B0609020204030204" pitchFamily="49" charset="0"/>
              </a:rPr>
              <a:t>this.x</a:t>
            </a:r>
            <a:r>
              <a:rPr lang="en-GB" sz="1100" dirty="0">
                <a:latin typeface="Consolas" panose="020B0609020204030204" pitchFamily="49" charset="0"/>
                <a:cs typeface="Consolas" panose="020B0609020204030204" pitchFamily="49" charset="0"/>
              </a:rPr>
              <a:t> = x;</a:t>
            </a:r>
          </a:p>
          <a:p>
            <a:pPr marL="0" indent="0">
              <a:buNone/>
            </a:pPr>
            <a:r>
              <a:rPr lang="en-GB" sz="1100" dirty="0">
                <a:latin typeface="Consolas" panose="020B0609020204030204" pitchFamily="49" charset="0"/>
                <a:cs typeface="Consolas" panose="020B0609020204030204" pitchFamily="49" charset="0"/>
              </a:rPr>
              <a:t>        </a:t>
            </a:r>
            <a:r>
              <a:rPr lang="en-GB" sz="1100" dirty="0" err="1">
                <a:latin typeface="Consolas" panose="020B0609020204030204" pitchFamily="49" charset="0"/>
                <a:cs typeface="Consolas" panose="020B0609020204030204" pitchFamily="49" charset="0"/>
              </a:rPr>
              <a:t>this.y</a:t>
            </a:r>
            <a:r>
              <a:rPr lang="en-GB" sz="1100" dirty="0">
                <a:latin typeface="Consolas" panose="020B0609020204030204" pitchFamily="49" charset="0"/>
                <a:cs typeface="Consolas" panose="020B0609020204030204" pitchFamily="49" charset="0"/>
              </a:rPr>
              <a:t> = y;</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moveUp</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y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moveDown</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y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moveLeft</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x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moveRight</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x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a:t>
            </a:r>
          </a:p>
          <a:p>
            <a:pPr marL="0" indent="0">
              <a:buNone/>
            </a:pPr>
            <a:endParaRPr lang="en-GB" sz="1100" dirty="0">
              <a:latin typeface="Consolas" panose="020B0609020204030204" pitchFamily="49" charset="0"/>
              <a:cs typeface="Consolas" panose="020B0609020204030204" pitchFamily="49" charset="0"/>
            </a:endParaRPr>
          </a:p>
          <a:p>
            <a:pPr marL="0" indent="0">
              <a:buNone/>
            </a:pPr>
            <a:endParaRPr lang="en-IT" sz="11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114</a:t>
            </a:fld>
            <a:endParaRPr lang="it-IT" dirty="0"/>
          </a:p>
        </p:txBody>
      </p:sp>
      <p:pic>
        <p:nvPicPr>
          <p:cNvPr id="9" name="Content Placeholder 8">
            <a:extLst>
              <a:ext uri="{FF2B5EF4-FFF2-40B4-BE49-F238E27FC236}">
                <a16:creationId xmlns:a16="http://schemas.microsoft.com/office/drawing/2014/main" id="{3EE8B090-44EC-0A45-89D0-E616CB4EA8D4}"/>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673850" y="1602581"/>
            <a:ext cx="3035300" cy="4521200"/>
          </a:xfrm>
        </p:spPr>
      </p:pic>
    </p:spTree>
    <p:extLst>
      <p:ext uri="{BB962C8B-B14F-4D97-AF65-F5344CB8AC3E}">
        <p14:creationId xmlns:p14="http://schemas.microsoft.com/office/powerpoint/2010/main" val="28197143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 complete example</a:t>
            </a:r>
          </a:p>
        </p:txBody>
      </p:sp>
      <p:pic>
        <p:nvPicPr>
          <p:cNvPr id="6" name="Content Placeholder 5">
            <a:extLst>
              <a:ext uri="{FF2B5EF4-FFF2-40B4-BE49-F238E27FC236}">
                <a16:creationId xmlns:a16="http://schemas.microsoft.com/office/drawing/2014/main" id="{CAE7960D-40E8-924F-9A87-CE9E1B9EA4B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31704" y="1467313"/>
            <a:ext cx="5256584" cy="5299955"/>
          </a:xfrm>
        </p:spPr>
      </p:pic>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115</a:t>
            </a:fld>
            <a:endParaRPr lang="it-IT" dirty="0"/>
          </a:p>
        </p:txBody>
      </p:sp>
    </p:spTree>
    <p:extLst>
      <p:ext uri="{BB962C8B-B14F-4D97-AF65-F5344CB8AC3E}">
        <p14:creationId xmlns:p14="http://schemas.microsoft.com/office/powerpoint/2010/main" val="251376646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C7621-C9EF-A944-9DA7-DA8CE9E974EB}"/>
              </a:ext>
            </a:extLst>
          </p:cNvPr>
          <p:cNvSpPr>
            <a:spLocks noGrp="1"/>
          </p:cNvSpPr>
          <p:nvPr>
            <p:ph type="title"/>
          </p:nvPr>
        </p:nvSpPr>
        <p:spPr/>
        <p:txBody>
          <a:bodyPr/>
          <a:lstStyle/>
          <a:p>
            <a:r>
              <a:rPr lang="en-IT" dirty="0"/>
              <a:t>Wisdom Pills</a:t>
            </a:r>
          </a:p>
        </p:txBody>
      </p:sp>
      <p:sp>
        <p:nvSpPr>
          <p:cNvPr id="7" name="Content Placeholder 6">
            <a:extLst>
              <a:ext uri="{FF2B5EF4-FFF2-40B4-BE49-F238E27FC236}">
                <a16:creationId xmlns:a16="http://schemas.microsoft.com/office/drawing/2014/main" id="{24AA91A2-E27E-9F4B-B635-697933D7122C}"/>
              </a:ext>
            </a:extLst>
          </p:cNvPr>
          <p:cNvSpPr>
            <a:spLocks noGrp="1"/>
          </p:cNvSpPr>
          <p:nvPr>
            <p:ph idx="1"/>
          </p:nvPr>
        </p:nvSpPr>
        <p:spPr/>
        <p:txBody>
          <a:bodyPr>
            <a:normAutofit/>
          </a:bodyPr>
          <a:lstStyle/>
          <a:p>
            <a:pPr marL="0" indent="0">
              <a:buNone/>
            </a:pPr>
            <a:r>
              <a:rPr lang="en-US" i="1" dirty="0"/>
              <a:t>Complexity has nothing to do with intelligence, simplicity does.</a:t>
            </a:r>
          </a:p>
          <a:p>
            <a:pPr marL="0" indent="0">
              <a:buNone/>
            </a:pPr>
            <a:r>
              <a:rPr lang="en-US" i="1" dirty="0"/>
              <a:t>                                                   — Larry </a:t>
            </a:r>
            <a:r>
              <a:rPr lang="en-US" i="1" dirty="0" err="1"/>
              <a:t>Bossidy</a:t>
            </a:r>
            <a:endParaRPr lang="en-US" i="1" dirty="0"/>
          </a:p>
          <a:p>
            <a:pPr marL="0" indent="0">
              <a:buNone/>
            </a:pPr>
            <a:endParaRPr lang="en-US" i="1" dirty="0"/>
          </a:p>
          <a:p>
            <a:pPr marL="0" indent="0">
              <a:buNone/>
            </a:pPr>
            <a:r>
              <a:rPr lang="en-US" i="1" dirty="0"/>
              <a:t>Perfection is achieved, not when there is nothing more to add, but when there is nothing left to take away.</a:t>
            </a:r>
          </a:p>
          <a:p>
            <a:pPr marL="0" indent="0">
              <a:buNone/>
            </a:pPr>
            <a:r>
              <a:rPr lang="en-US" i="1" dirty="0"/>
              <a:t>                                                 — Antoine de Saint </a:t>
            </a:r>
            <a:r>
              <a:rPr lang="en-US" i="1" dirty="0" err="1"/>
              <a:t>Exupery</a:t>
            </a:r>
            <a:endParaRPr lang="en-US" i="1" dirty="0"/>
          </a:p>
          <a:p>
            <a:pPr marL="0" indent="0">
              <a:buNone/>
            </a:pPr>
            <a:endParaRPr lang="en-US" i="1" dirty="0"/>
          </a:p>
          <a:p>
            <a:pPr marL="0" indent="0">
              <a:buNone/>
            </a:pPr>
            <a:endParaRPr lang="en-IT" dirty="0"/>
          </a:p>
        </p:txBody>
      </p:sp>
      <p:sp>
        <p:nvSpPr>
          <p:cNvPr id="58369" name="Slide Number Placeholder 2"/>
          <p:cNvSpPr>
            <a:spLocks noGrp="1"/>
          </p:cNvSpPr>
          <p:nvPr>
            <p:ph type="sldNum" sz="quarter" idx="12"/>
          </p:nvPr>
        </p:nvSpPr>
        <p:spPr>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9CF07842-FE8F-024A-80A1-7455D66E18B9}" type="slidenum">
              <a:rPr lang="en-US" sz="1400">
                <a:latin typeface="Arial" charset="0"/>
              </a:rPr>
              <a:pPr/>
              <a:t>116</a:t>
            </a:fld>
            <a:endParaRPr lang="en-US" sz="1400">
              <a:latin typeface="Arial" charset="0"/>
            </a:endParaRPr>
          </a:p>
        </p:txBody>
      </p:sp>
    </p:spTree>
    <p:extLst>
      <p:ext uri="{BB962C8B-B14F-4D97-AF65-F5344CB8AC3E}">
        <p14:creationId xmlns:p14="http://schemas.microsoft.com/office/powerpoint/2010/main" val="554173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Encapsulation</a:t>
            </a:r>
            <a:r>
              <a:rPr lang="en-US" dirty="0"/>
              <a:t> and Visibility</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12</a:t>
            </a:fld>
            <a:endParaRPr lang="it-IT" dirty="0"/>
          </a:p>
        </p:txBody>
      </p:sp>
      <p:pic>
        <p:nvPicPr>
          <p:cNvPr id="6" name="Content Placeholder 5" descr="Screen Shot 2017-02-13 at 18.14.11.png"/>
          <p:cNvPicPr>
            <a:picLocks noGrp="1" noChangeAspect="1"/>
          </p:cNvPicPr>
          <p:nvPr>
            <p:ph idx="1"/>
          </p:nvPr>
        </p:nvPicPr>
        <p:blipFill>
          <a:blip r:embed="rId2" cstate="screen">
            <a:extLst>
              <a:ext uri="{28A0092B-C50C-407E-A947-70E740481C1C}">
                <a14:useLocalDpi xmlns:a14="http://schemas.microsoft.com/office/drawing/2010/main"/>
              </a:ext>
            </a:extLst>
          </a:blip>
          <a:srcRect/>
          <a:stretch>
            <a:fillRect/>
          </a:stretch>
        </p:blipFill>
        <p:spPr>
          <a:xfrm>
            <a:off x="1516596" y="1627188"/>
            <a:ext cx="9158808" cy="4525963"/>
          </a:xfrm>
        </p:spPr>
      </p:pic>
    </p:spTree>
    <p:extLst>
      <p:ext uri="{BB962C8B-B14F-4D97-AF65-F5344CB8AC3E}">
        <p14:creationId xmlns:p14="http://schemas.microsoft.com/office/powerpoint/2010/main" val="555839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sz="half" idx="1"/>
          </p:nvPr>
        </p:nvSpPr>
        <p:spPr/>
        <p:txBody>
          <a:bodyPr>
            <a:normAutofit/>
          </a:bodyPr>
          <a:lstStyle/>
          <a:p>
            <a:r>
              <a:rPr lang="en-US" sz="2000" dirty="0"/>
              <a:t>Constructors contain operations we want to execute as soon as objects are created (</a:t>
            </a:r>
            <a:r>
              <a:rPr lang="en-US" sz="2000" dirty="0">
                <a:solidFill>
                  <a:schemeClr val="accent6">
                    <a:lumMod val="75000"/>
                  </a:schemeClr>
                </a:solidFill>
              </a:rPr>
              <a:t>attributes initialization</a:t>
            </a:r>
            <a:r>
              <a:rPr lang="en-US" sz="2000" dirty="0"/>
              <a:t>!)</a:t>
            </a:r>
          </a:p>
          <a:p>
            <a:r>
              <a:rPr lang="en-US" sz="2000" dirty="0">
                <a:solidFill>
                  <a:schemeClr val="accent6">
                    <a:lumMod val="75000"/>
                  </a:schemeClr>
                </a:solidFill>
              </a:rPr>
              <a:t>Overloading</a:t>
            </a:r>
            <a:r>
              <a:rPr lang="en-US" sz="2000" dirty="0"/>
              <a:t> of constructors is often used </a:t>
            </a:r>
            <a:endParaRPr lang="en-US" sz="2000" dirty="0">
              <a:solidFill>
                <a:srgbClr val="F79646"/>
              </a:solidFill>
            </a:endParaRPr>
          </a:p>
          <a:p>
            <a:r>
              <a:rPr lang="en-US" sz="2000" dirty="0"/>
              <a:t>If a constructor is not defined within a class, a default one (with no parameters) is defined. If a constructor is defined, the default one is disabled!</a:t>
            </a:r>
          </a:p>
          <a:p>
            <a:r>
              <a:rPr lang="en-US" sz="2000" i="1" dirty="0"/>
              <a:t>Can be automatically generated in IDEs. In IntelliJ Code -&gt; Generate…</a:t>
            </a:r>
            <a:endParaRPr lang="en-US" sz="2000" dirty="0"/>
          </a:p>
          <a:p>
            <a:pPr marL="0" indent="0">
              <a:buNone/>
            </a:pPr>
            <a:endParaRPr lang="en-US" sz="2000" i="1" dirty="0"/>
          </a:p>
          <a:p>
            <a:pPr marL="0" indent="0">
              <a:buNone/>
            </a:pPr>
            <a:endParaRPr lang="en-US" sz="2000" dirty="0">
              <a:latin typeface="Consolas"/>
              <a:cs typeface="Consolas"/>
            </a:endParaRPr>
          </a:p>
          <a:p>
            <a:pPr marL="0" indent="0">
              <a:buNone/>
            </a:pPr>
            <a:endParaRPr lang="en-US" sz="2000" i="1" dirty="0"/>
          </a:p>
        </p:txBody>
      </p:sp>
      <p:sp>
        <p:nvSpPr>
          <p:cNvPr id="5" name="Content Placeholder 4">
            <a:extLst>
              <a:ext uri="{FF2B5EF4-FFF2-40B4-BE49-F238E27FC236}">
                <a16:creationId xmlns:a16="http://schemas.microsoft.com/office/drawing/2014/main" id="{92DC27E3-D461-AD41-A687-C787B57909EA}"/>
              </a:ext>
            </a:extLst>
          </p:cNvPr>
          <p:cNvSpPr>
            <a:spLocks noGrp="1"/>
          </p:cNvSpPr>
          <p:nvPr>
            <p:ph sz="half" idx="2"/>
          </p:nvPr>
        </p:nvSpPr>
        <p:spPr/>
        <p:txBody>
          <a:bodyPr>
            <a:noAutofit/>
          </a:bodyPr>
          <a:lstStyle/>
          <a:p>
            <a:pPr marL="0" indent="0">
              <a:buNone/>
            </a:pPr>
            <a:r>
              <a:rPr lang="en-US" sz="1200" dirty="0">
                <a:latin typeface="Consolas"/>
                <a:cs typeface="Consolas"/>
              </a:rPr>
              <a:t>/* Example with two constructors */</a:t>
            </a:r>
          </a:p>
          <a:p>
            <a:pPr marL="0" indent="0">
              <a:buNone/>
            </a:pPr>
            <a:r>
              <a:rPr lang="en-US" sz="1200" dirty="0">
                <a:latin typeface="Consolas"/>
                <a:cs typeface="Consolas"/>
              </a:rPr>
              <a:t>public class Car {</a:t>
            </a:r>
          </a:p>
          <a:p>
            <a:pPr marL="0" indent="0">
              <a:buNone/>
            </a:pPr>
            <a:r>
              <a:rPr lang="en-US" sz="1200" dirty="0">
                <a:latin typeface="Consolas"/>
                <a:cs typeface="Consolas"/>
              </a:rPr>
              <a:t>  public </a:t>
            </a:r>
            <a:r>
              <a:rPr lang="en-US" sz="1200" dirty="0" err="1">
                <a:latin typeface="Consolas"/>
                <a:cs typeface="Consolas"/>
              </a:rPr>
              <a:t>boolean</a:t>
            </a:r>
            <a:r>
              <a:rPr lang="en-US" sz="1200" dirty="0">
                <a:latin typeface="Consolas"/>
                <a:cs typeface="Consolas"/>
              </a:rPr>
              <a:t> </a:t>
            </a:r>
            <a:r>
              <a:rPr lang="en-US" sz="1200" dirty="0" err="1">
                <a:latin typeface="Consolas"/>
                <a:cs typeface="Consolas"/>
              </a:rPr>
              <a:t>isOn</a:t>
            </a:r>
            <a:r>
              <a:rPr lang="en-US" sz="1200" dirty="0">
                <a:latin typeface="Consolas"/>
                <a:cs typeface="Consolas"/>
              </a:rPr>
              <a:t>;</a:t>
            </a:r>
          </a:p>
          <a:p>
            <a:pPr marL="0" indent="0">
              <a:buNone/>
            </a:pPr>
            <a:r>
              <a:rPr lang="en-US" sz="1200" dirty="0">
                <a:latin typeface="Consolas"/>
                <a:cs typeface="Consolas"/>
              </a:rPr>
              <a:t>  public String brand;</a:t>
            </a:r>
          </a:p>
          <a:p>
            <a:pPr marL="0" indent="0">
              <a:buNone/>
            </a:pPr>
            <a:r>
              <a:rPr lang="en-US" sz="1200" dirty="0">
                <a:latin typeface="Consolas"/>
                <a:cs typeface="Consolas"/>
              </a:rPr>
              <a:t>  public String color;</a:t>
            </a:r>
          </a:p>
          <a:p>
            <a:pPr marL="0" indent="0">
              <a:buNone/>
            </a:pPr>
            <a:endParaRPr lang="en-US" sz="1200" dirty="0">
              <a:latin typeface="Consolas"/>
              <a:cs typeface="Consolas"/>
            </a:endParaRPr>
          </a:p>
          <a:p>
            <a:pPr marL="0" indent="0">
              <a:buNone/>
            </a:pPr>
            <a:r>
              <a:rPr lang="en-US" sz="1200" dirty="0">
                <a:solidFill>
                  <a:schemeClr val="accent6">
                    <a:lumMod val="75000"/>
                  </a:schemeClr>
                </a:solidFill>
                <a:latin typeface="Consolas"/>
                <a:cs typeface="Consolas"/>
              </a:rPr>
              <a:t>  public Car() {</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this.isOn</a:t>
            </a:r>
            <a:r>
              <a:rPr lang="en-US" sz="1200" dirty="0">
                <a:solidFill>
                  <a:schemeClr val="accent6">
                    <a:lumMod val="75000"/>
                  </a:schemeClr>
                </a:solidFill>
                <a:latin typeface="Consolas"/>
                <a:cs typeface="Consolas"/>
              </a:rPr>
              <a:t> = false;</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this.brand</a:t>
            </a:r>
            <a:r>
              <a:rPr lang="en-US" sz="1200" dirty="0">
                <a:solidFill>
                  <a:schemeClr val="accent6">
                    <a:lumMod val="75000"/>
                  </a:schemeClr>
                </a:solidFill>
                <a:latin typeface="Consolas"/>
                <a:cs typeface="Consolas"/>
              </a:rPr>
              <a:t> = "Fiat";</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this.color</a:t>
            </a:r>
            <a:r>
              <a:rPr lang="en-US" sz="1200" dirty="0">
                <a:solidFill>
                  <a:schemeClr val="accent6">
                    <a:lumMod val="75000"/>
                  </a:schemeClr>
                </a:solidFill>
                <a:latin typeface="Consolas"/>
                <a:cs typeface="Consolas"/>
              </a:rPr>
              <a:t> = "Punto";</a:t>
            </a:r>
          </a:p>
          <a:p>
            <a:pPr marL="0" indent="0">
              <a:buNone/>
            </a:pPr>
            <a:r>
              <a:rPr lang="en-US" sz="1200" dirty="0">
                <a:solidFill>
                  <a:schemeClr val="accent6">
                    <a:lumMod val="75000"/>
                  </a:schemeClr>
                </a:solidFill>
                <a:latin typeface="Consolas"/>
                <a:cs typeface="Consolas"/>
              </a:rPr>
              <a:t>  }</a:t>
            </a:r>
            <a:endParaRPr lang="en-US" sz="1200" dirty="0">
              <a:latin typeface="Consolas"/>
              <a:cs typeface="Consolas"/>
            </a:endParaRPr>
          </a:p>
          <a:p>
            <a:pPr marL="0" indent="0">
              <a:buNone/>
            </a:pPr>
            <a:endParaRPr lang="en-US" sz="1200" dirty="0">
              <a:latin typeface="Consolas"/>
              <a:cs typeface="Consolas"/>
            </a:endParaRPr>
          </a:p>
          <a:p>
            <a:pPr marL="0" indent="0">
              <a:buNone/>
            </a:pPr>
            <a:r>
              <a:rPr lang="en-US" sz="1200" dirty="0">
                <a:solidFill>
                  <a:schemeClr val="accent6">
                    <a:lumMod val="75000"/>
                  </a:schemeClr>
                </a:solidFill>
                <a:latin typeface="Consolas"/>
                <a:cs typeface="Consolas"/>
              </a:rPr>
              <a:t>  public Car(</a:t>
            </a:r>
            <a:r>
              <a:rPr lang="en-US" sz="1200" dirty="0" err="1">
                <a:solidFill>
                  <a:schemeClr val="accent6">
                    <a:lumMod val="75000"/>
                  </a:schemeClr>
                </a:solidFill>
                <a:latin typeface="Consolas"/>
                <a:cs typeface="Consolas"/>
              </a:rPr>
              <a:t>boolean</a:t>
            </a: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isOn</a:t>
            </a:r>
            <a:r>
              <a:rPr lang="en-US" sz="1200" dirty="0">
                <a:solidFill>
                  <a:schemeClr val="accent6">
                    <a:lumMod val="75000"/>
                  </a:schemeClr>
                </a:solidFill>
                <a:latin typeface="Consolas"/>
                <a:cs typeface="Consolas"/>
              </a:rPr>
              <a:t>, String brand, String color) {</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this.isOn</a:t>
            </a:r>
            <a:r>
              <a:rPr lang="en-US" sz="1200" dirty="0">
                <a:solidFill>
                  <a:schemeClr val="accent6">
                    <a:lumMod val="75000"/>
                  </a:schemeClr>
                </a:solidFill>
                <a:latin typeface="Consolas"/>
                <a:cs typeface="Consolas"/>
              </a:rPr>
              <a:t> = </a:t>
            </a:r>
            <a:r>
              <a:rPr lang="en-US" sz="1200" dirty="0" err="1">
                <a:solidFill>
                  <a:schemeClr val="accent6">
                    <a:lumMod val="75000"/>
                  </a:schemeClr>
                </a:solidFill>
                <a:latin typeface="Consolas"/>
                <a:cs typeface="Consolas"/>
              </a:rPr>
              <a:t>isOn</a:t>
            </a:r>
            <a:r>
              <a:rPr lang="en-US" sz="1200" dirty="0">
                <a:solidFill>
                  <a:schemeClr val="accent6">
                    <a:lumMod val="75000"/>
                  </a:schemeClr>
                </a:solidFill>
                <a:latin typeface="Consolas"/>
                <a:cs typeface="Consolas"/>
              </a:rPr>
              <a:t>;</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this.brand</a:t>
            </a:r>
            <a:r>
              <a:rPr lang="en-US" sz="1200" dirty="0">
                <a:solidFill>
                  <a:schemeClr val="accent6">
                    <a:lumMod val="75000"/>
                  </a:schemeClr>
                </a:solidFill>
                <a:latin typeface="Consolas"/>
                <a:cs typeface="Consolas"/>
              </a:rPr>
              <a:t> = brand;</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this.color</a:t>
            </a:r>
            <a:r>
              <a:rPr lang="en-US" sz="1200" dirty="0">
                <a:solidFill>
                  <a:schemeClr val="accent6">
                    <a:lumMod val="75000"/>
                  </a:schemeClr>
                </a:solidFill>
                <a:latin typeface="Consolas"/>
                <a:cs typeface="Consolas"/>
              </a:rPr>
              <a:t> = color;</a:t>
            </a:r>
          </a:p>
          <a:p>
            <a:pPr marL="0" indent="0">
              <a:buNone/>
            </a:pPr>
            <a:r>
              <a:rPr lang="en-US" sz="1200" dirty="0">
                <a:solidFill>
                  <a:schemeClr val="accent6">
                    <a:lumMod val="75000"/>
                  </a:schemeClr>
                </a:solidFill>
                <a:latin typeface="Consolas"/>
                <a:cs typeface="Consolas"/>
              </a:rPr>
              <a:t>  }</a:t>
            </a:r>
          </a:p>
          <a:p>
            <a:pPr marL="0" indent="0">
              <a:buNone/>
            </a:pPr>
            <a:r>
              <a:rPr lang="en-US" sz="1200" dirty="0">
                <a:latin typeface="Consolas"/>
                <a:cs typeface="Consolas"/>
              </a:rPr>
              <a:t>  . . .</a:t>
            </a:r>
          </a:p>
          <a:p>
            <a:pPr marL="0" indent="0">
              <a:buNone/>
            </a:pPr>
            <a:r>
              <a:rPr lang="en-US" sz="1200" dirty="0">
                <a:latin typeface="Consolas"/>
                <a:cs typeface="Consolas"/>
              </a:rPr>
              <a:t>}</a:t>
            </a:r>
          </a:p>
          <a:p>
            <a:pPr marL="0" indent="0">
              <a:buNone/>
            </a:pPr>
            <a:endParaRPr lang="en-IT" sz="12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13</a:t>
            </a:fld>
            <a:endParaRPr lang="it-IT" dirty="0"/>
          </a:p>
        </p:txBody>
      </p:sp>
    </p:spTree>
    <p:extLst>
      <p:ext uri="{BB962C8B-B14F-4D97-AF65-F5344CB8AC3E}">
        <p14:creationId xmlns:p14="http://schemas.microsoft.com/office/powerpoint/2010/main" val="120569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noAutofit/>
          </a:bodyPr>
          <a:lstStyle/>
          <a:p>
            <a:pPr marL="0" indent="0">
              <a:buNone/>
            </a:pPr>
            <a:r>
              <a:rPr lang="en-AU" sz="1500" dirty="0">
                <a:latin typeface="Consolas"/>
                <a:cs typeface="Consolas"/>
              </a:rPr>
              <a:t>public class Car {</a:t>
            </a:r>
          </a:p>
          <a:p>
            <a:pPr marL="0" indent="0">
              <a:buNone/>
            </a:pPr>
            <a:r>
              <a:rPr lang="en-AU" sz="1500" dirty="0">
                <a:latin typeface="Consolas"/>
                <a:cs typeface="Consolas"/>
              </a:rPr>
              <a:t>	private String </a:t>
            </a:r>
            <a:r>
              <a:rPr lang="en-AU" sz="1500" dirty="0" err="1">
                <a:latin typeface="Consolas"/>
                <a:cs typeface="Consolas"/>
              </a:rPr>
              <a:t>color</a:t>
            </a:r>
            <a:r>
              <a:rPr lang="en-AU" sz="1500" dirty="0">
                <a:latin typeface="Consolas"/>
                <a:cs typeface="Consolas"/>
              </a:rPr>
              <a:t>;</a:t>
            </a:r>
          </a:p>
          <a:p>
            <a:pPr marL="0" indent="0">
              <a:buNone/>
            </a:pPr>
            <a:r>
              <a:rPr lang="en-AU" sz="1500" dirty="0">
                <a:latin typeface="Consolas"/>
                <a:cs typeface="Consolas"/>
              </a:rPr>
              <a:t>	public void </a:t>
            </a:r>
            <a:r>
              <a:rPr lang="en-AU" sz="1500" dirty="0" err="1">
                <a:latin typeface="Consolas"/>
                <a:cs typeface="Consolas"/>
              </a:rPr>
              <a:t>setColor</a:t>
            </a:r>
            <a:r>
              <a:rPr lang="en-AU" sz="1500" dirty="0">
                <a:latin typeface="Consolas"/>
                <a:cs typeface="Consolas"/>
              </a:rPr>
              <a:t>(String </a:t>
            </a:r>
            <a:r>
              <a:rPr lang="en-AU" sz="1500" dirty="0" err="1">
                <a:latin typeface="Consolas"/>
                <a:cs typeface="Consolas"/>
              </a:rPr>
              <a:t>color</a:t>
            </a:r>
            <a:r>
              <a:rPr lang="en-AU" sz="1500" dirty="0">
                <a:latin typeface="Consolas"/>
                <a:cs typeface="Consolas"/>
              </a:rPr>
              <a:t>) { </a:t>
            </a:r>
          </a:p>
          <a:p>
            <a:pPr marL="0" indent="0">
              <a:buNone/>
            </a:pPr>
            <a:r>
              <a:rPr lang="en-AU" sz="1500" dirty="0">
                <a:latin typeface="Consolas"/>
                <a:cs typeface="Consolas"/>
              </a:rPr>
              <a:t>		</a:t>
            </a:r>
            <a:r>
              <a:rPr lang="en-AU" sz="1500" dirty="0" err="1">
                <a:latin typeface="Consolas"/>
                <a:cs typeface="Consolas"/>
              </a:rPr>
              <a:t>this.color</a:t>
            </a:r>
            <a:r>
              <a:rPr lang="en-AU" sz="1500" dirty="0">
                <a:latin typeface="Consolas"/>
                <a:cs typeface="Consolas"/>
              </a:rPr>
              <a:t> = </a:t>
            </a:r>
            <a:r>
              <a:rPr lang="en-AU" sz="1500" dirty="0" err="1">
                <a:latin typeface="Consolas"/>
                <a:cs typeface="Consolas"/>
              </a:rPr>
              <a:t>color</a:t>
            </a:r>
            <a:r>
              <a:rPr lang="en-AU" sz="1500" dirty="0">
                <a:latin typeface="Consolas"/>
                <a:cs typeface="Consolas"/>
              </a:rPr>
              <a:t>; </a:t>
            </a:r>
          </a:p>
          <a:p>
            <a:pPr marL="0" indent="0">
              <a:buNone/>
            </a:pPr>
            <a:r>
              <a:rPr lang="en-AU" sz="1500" dirty="0">
                <a:latin typeface="Consolas"/>
                <a:cs typeface="Consolas"/>
              </a:rPr>
              <a:t>	}</a:t>
            </a:r>
          </a:p>
          <a:p>
            <a:pPr marL="0" indent="0">
              <a:buNone/>
            </a:pPr>
            <a:r>
              <a:rPr lang="en-AU" sz="1500" dirty="0">
                <a:latin typeface="Consolas"/>
                <a:cs typeface="Consolas"/>
              </a:rPr>
              <a:t>}</a:t>
            </a:r>
          </a:p>
          <a:p>
            <a:pPr marL="0" indent="0">
              <a:buNone/>
            </a:pPr>
            <a:endParaRPr lang="it-IT" sz="1500" dirty="0">
              <a:latin typeface="Consolas"/>
              <a:cs typeface="Consolas"/>
            </a:endParaRPr>
          </a:p>
          <a:p>
            <a:pPr marL="0" indent="0">
              <a:buNone/>
            </a:pPr>
            <a:r>
              <a:rPr lang="it-IT" sz="1500" dirty="0">
                <a:latin typeface="Consolas"/>
                <a:cs typeface="Consolas"/>
              </a:rPr>
              <a:t>public </a:t>
            </a:r>
            <a:r>
              <a:rPr lang="it-IT" sz="1500" dirty="0" err="1">
                <a:latin typeface="Consolas"/>
                <a:cs typeface="Consolas"/>
              </a:rPr>
              <a:t>class</a:t>
            </a:r>
            <a:r>
              <a:rPr lang="it-IT" sz="1500" dirty="0">
                <a:latin typeface="Consolas"/>
                <a:cs typeface="Consolas"/>
              </a:rPr>
              <a:t> </a:t>
            </a:r>
            <a:r>
              <a:rPr lang="it-IT" sz="1500" dirty="0" err="1">
                <a:latin typeface="Consolas"/>
                <a:cs typeface="Consolas"/>
              </a:rPr>
              <a:t>App</a:t>
            </a:r>
            <a:r>
              <a:rPr lang="it-IT" sz="1500" dirty="0">
                <a:latin typeface="Consolas"/>
                <a:cs typeface="Consolas"/>
              </a:rPr>
              <a:t> {	</a:t>
            </a:r>
          </a:p>
          <a:p>
            <a:pPr marL="0" indent="0">
              <a:buNone/>
            </a:pPr>
            <a:r>
              <a:rPr lang="it-IT" sz="1500" dirty="0">
                <a:latin typeface="Consolas"/>
                <a:cs typeface="Consolas"/>
              </a:rPr>
              <a:t>	public </a:t>
            </a:r>
            <a:r>
              <a:rPr lang="it-IT" sz="1500" dirty="0" err="1">
                <a:latin typeface="Consolas"/>
                <a:cs typeface="Consolas"/>
              </a:rPr>
              <a:t>static</a:t>
            </a:r>
            <a:r>
              <a:rPr lang="it-IT" sz="1500" dirty="0">
                <a:latin typeface="Consolas"/>
                <a:cs typeface="Consolas"/>
              </a:rPr>
              <a:t> </a:t>
            </a:r>
            <a:r>
              <a:rPr lang="it-IT" sz="1500" dirty="0" err="1">
                <a:latin typeface="Consolas"/>
                <a:cs typeface="Consolas"/>
              </a:rPr>
              <a:t>void</a:t>
            </a:r>
            <a:r>
              <a:rPr lang="it-IT" sz="1500" dirty="0">
                <a:latin typeface="Consolas"/>
                <a:cs typeface="Consolas"/>
              </a:rPr>
              <a:t> </a:t>
            </a:r>
            <a:r>
              <a:rPr lang="it-IT" sz="1500" dirty="0" err="1">
                <a:latin typeface="Consolas"/>
                <a:cs typeface="Consolas"/>
              </a:rPr>
              <a:t>main</a:t>
            </a:r>
            <a:r>
              <a:rPr lang="it-IT" sz="1500" dirty="0">
                <a:latin typeface="Consolas"/>
                <a:cs typeface="Consolas"/>
              </a:rPr>
              <a:t>(</a:t>
            </a:r>
            <a:r>
              <a:rPr lang="it-IT" sz="1500" dirty="0" err="1">
                <a:latin typeface="Consolas"/>
                <a:cs typeface="Consolas"/>
              </a:rPr>
              <a:t>String</a:t>
            </a:r>
            <a:r>
              <a:rPr lang="it-IT" sz="1500" dirty="0">
                <a:latin typeface="Consolas"/>
                <a:cs typeface="Consolas"/>
              </a:rPr>
              <a:t>[] </a:t>
            </a:r>
            <a:r>
              <a:rPr lang="it-IT" sz="1500" dirty="0" err="1">
                <a:latin typeface="Consolas"/>
                <a:cs typeface="Consolas"/>
              </a:rPr>
              <a:t>args</a:t>
            </a:r>
            <a:r>
              <a:rPr lang="it-IT" sz="1500" dirty="0">
                <a:latin typeface="Consolas"/>
                <a:cs typeface="Consolas"/>
              </a:rPr>
              <a:t>) {</a:t>
            </a:r>
          </a:p>
          <a:p>
            <a:pPr marL="0" indent="0">
              <a:buNone/>
            </a:pPr>
            <a:r>
              <a:rPr lang="it-IT" sz="1500" dirty="0">
                <a:solidFill>
                  <a:schemeClr val="accent6">
                    <a:lumMod val="75000"/>
                  </a:schemeClr>
                </a:solidFill>
                <a:latin typeface="Consolas"/>
                <a:cs typeface="Consolas"/>
              </a:rPr>
              <a:t>		/* Works with default </a:t>
            </a:r>
            <a:r>
              <a:rPr lang="it-IT" sz="1500" dirty="0" err="1">
                <a:solidFill>
                  <a:schemeClr val="accent6">
                    <a:lumMod val="75000"/>
                  </a:schemeClr>
                </a:solidFill>
                <a:latin typeface="Consolas"/>
                <a:cs typeface="Consolas"/>
              </a:rPr>
              <a:t>constructor</a:t>
            </a:r>
            <a:r>
              <a:rPr lang="it-IT" sz="1500" dirty="0">
                <a:solidFill>
                  <a:schemeClr val="accent6">
                    <a:lumMod val="75000"/>
                  </a:schemeClr>
                </a:solidFill>
                <a:latin typeface="Consolas"/>
                <a:cs typeface="Consolas"/>
              </a:rPr>
              <a:t>!</a:t>
            </a:r>
          </a:p>
          <a:p>
            <a:pPr marL="0" indent="0">
              <a:buNone/>
            </a:pP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Possibly</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unsafe</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attributes</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not</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initialized</a:t>
            </a:r>
            <a:r>
              <a:rPr lang="it-IT" sz="1500" dirty="0">
                <a:solidFill>
                  <a:schemeClr val="accent6">
                    <a:lumMod val="75000"/>
                  </a:schemeClr>
                </a:solidFill>
                <a:latin typeface="Consolas"/>
                <a:cs typeface="Consolas"/>
              </a:rPr>
              <a:t> */</a:t>
            </a:r>
          </a:p>
          <a:p>
            <a:pPr marL="0" indent="0">
              <a:buNone/>
            </a:pPr>
            <a:r>
              <a:rPr lang="it-IT" sz="1500" dirty="0">
                <a:solidFill>
                  <a:schemeClr val="accent6">
                    <a:lumMod val="75000"/>
                  </a:schemeClr>
                </a:solidFill>
                <a:latin typeface="Consolas"/>
                <a:cs typeface="Consolas"/>
              </a:rPr>
              <a:t>		Car c = new Car();  </a:t>
            </a:r>
          </a:p>
          <a:p>
            <a:pPr marL="0" indent="0">
              <a:buNone/>
            </a:pPr>
            <a:r>
              <a:rPr lang="it-IT" sz="1500" dirty="0">
                <a:latin typeface="Consolas"/>
                <a:cs typeface="Consolas"/>
              </a:rPr>
              <a:t>	}</a:t>
            </a:r>
          </a:p>
          <a:p>
            <a:pPr marL="0" indent="0">
              <a:buNone/>
            </a:pPr>
            <a:r>
              <a:rPr lang="it-IT" sz="1500" dirty="0">
                <a:latin typeface="Consolas"/>
                <a:cs typeface="Consolas"/>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14</a:t>
            </a:fld>
            <a:endParaRPr lang="it-IT" dirty="0"/>
          </a:p>
        </p:txBody>
      </p:sp>
    </p:spTree>
    <p:extLst>
      <p:ext uri="{BB962C8B-B14F-4D97-AF65-F5344CB8AC3E}">
        <p14:creationId xmlns:p14="http://schemas.microsoft.com/office/powerpoint/2010/main" val="2721370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noAutofit/>
          </a:bodyPr>
          <a:lstStyle/>
          <a:p>
            <a:pPr marL="0" indent="0">
              <a:buNone/>
            </a:pPr>
            <a:r>
              <a:rPr lang="en-AU" sz="1500" dirty="0">
                <a:latin typeface="Consolas"/>
                <a:cs typeface="Consolas"/>
              </a:rPr>
              <a:t>public class Car {</a:t>
            </a:r>
          </a:p>
          <a:p>
            <a:pPr marL="0" indent="0">
              <a:buNone/>
            </a:pPr>
            <a:r>
              <a:rPr lang="en-AU" sz="1500" dirty="0">
                <a:latin typeface="Consolas"/>
                <a:cs typeface="Consolas"/>
              </a:rPr>
              <a:t>	private String </a:t>
            </a:r>
            <a:r>
              <a:rPr lang="en-AU" sz="1500" dirty="0" err="1">
                <a:latin typeface="Consolas"/>
                <a:cs typeface="Consolas"/>
              </a:rPr>
              <a:t>color</a:t>
            </a:r>
            <a:r>
              <a:rPr lang="en-AU" sz="1500" dirty="0">
                <a:latin typeface="Consolas"/>
                <a:cs typeface="Consolas"/>
              </a:rPr>
              <a:t>;</a:t>
            </a:r>
          </a:p>
          <a:p>
            <a:pPr marL="0" indent="0">
              <a:buNone/>
            </a:pPr>
            <a:r>
              <a:rPr lang="en-AU" sz="1500" dirty="0">
                <a:solidFill>
                  <a:schemeClr val="accent6">
                    <a:lumMod val="75000"/>
                  </a:schemeClr>
                </a:solidFill>
                <a:latin typeface="Consolas"/>
                <a:cs typeface="Consolas"/>
              </a:rPr>
              <a:t>	/* Constructor */</a:t>
            </a:r>
          </a:p>
          <a:p>
            <a:pPr marL="0" indent="0">
              <a:buNone/>
            </a:pPr>
            <a:r>
              <a:rPr lang="en-AU" sz="1500" dirty="0">
                <a:solidFill>
                  <a:schemeClr val="accent6">
                    <a:lumMod val="75000"/>
                  </a:schemeClr>
                </a:solidFill>
                <a:latin typeface="Consolas"/>
                <a:cs typeface="Consolas"/>
              </a:rPr>
              <a:t>	public Car(String </a:t>
            </a:r>
            <a:r>
              <a:rPr lang="en-AU" sz="1500" dirty="0" err="1">
                <a:solidFill>
                  <a:schemeClr val="accent6">
                    <a:lumMod val="75000"/>
                  </a:schemeClr>
                </a:solidFill>
                <a:latin typeface="Consolas"/>
                <a:cs typeface="Consolas"/>
              </a:rPr>
              <a:t>color</a:t>
            </a:r>
            <a:r>
              <a:rPr lang="en-AU" sz="1500" dirty="0">
                <a:solidFill>
                  <a:schemeClr val="accent6">
                    <a:lumMod val="75000"/>
                  </a:schemeClr>
                </a:solidFill>
                <a:latin typeface="Consolas"/>
                <a:cs typeface="Consolas"/>
              </a:rPr>
              <a:t>) {</a:t>
            </a:r>
          </a:p>
          <a:p>
            <a:pPr marL="0" indent="0">
              <a:buNone/>
            </a:pPr>
            <a:r>
              <a:rPr lang="en-AU" sz="1500" dirty="0">
                <a:solidFill>
                  <a:schemeClr val="accent6">
                    <a:lumMod val="75000"/>
                  </a:schemeClr>
                </a:solidFill>
                <a:latin typeface="Consolas"/>
                <a:cs typeface="Consolas"/>
              </a:rPr>
              <a:t>		</a:t>
            </a:r>
            <a:r>
              <a:rPr lang="en-AU" sz="1500" dirty="0" err="1">
                <a:solidFill>
                  <a:schemeClr val="accent6">
                    <a:lumMod val="75000"/>
                  </a:schemeClr>
                </a:solidFill>
                <a:latin typeface="Consolas"/>
                <a:cs typeface="Consolas"/>
              </a:rPr>
              <a:t>this.color</a:t>
            </a:r>
            <a:r>
              <a:rPr lang="en-AU" sz="1500" dirty="0">
                <a:solidFill>
                  <a:schemeClr val="accent6">
                    <a:lumMod val="75000"/>
                  </a:schemeClr>
                </a:solidFill>
                <a:latin typeface="Consolas"/>
                <a:cs typeface="Consolas"/>
              </a:rPr>
              <a:t> = </a:t>
            </a:r>
            <a:r>
              <a:rPr lang="en-AU" sz="1500" dirty="0" err="1">
                <a:solidFill>
                  <a:schemeClr val="accent6">
                    <a:lumMod val="75000"/>
                  </a:schemeClr>
                </a:solidFill>
                <a:latin typeface="Consolas"/>
                <a:cs typeface="Consolas"/>
              </a:rPr>
              <a:t>color</a:t>
            </a:r>
            <a:r>
              <a:rPr lang="en-AU" sz="1500" dirty="0">
                <a:solidFill>
                  <a:schemeClr val="accent6">
                    <a:lumMod val="75000"/>
                  </a:schemeClr>
                </a:solidFill>
                <a:latin typeface="Consolas"/>
                <a:cs typeface="Consolas"/>
              </a:rPr>
              <a:t>;</a:t>
            </a:r>
          </a:p>
          <a:p>
            <a:pPr marL="0" indent="0">
              <a:buNone/>
            </a:pPr>
            <a:r>
              <a:rPr lang="en-AU" sz="1500" dirty="0">
                <a:solidFill>
                  <a:schemeClr val="accent6">
                    <a:lumMod val="75000"/>
                  </a:schemeClr>
                </a:solidFill>
                <a:latin typeface="Consolas"/>
                <a:cs typeface="Consolas"/>
              </a:rPr>
              <a:t>	}</a:t>
            </a:r>
          </a:p>
          <a:p>
            <a:pPr marL="0" indent="0">
              <a:buNone/>
            </a:pPr>
            <a:r>
              <a:rPr lang="en-AU" sz="1500" dirty="0">
                <a:latin typeface="Consolas"/>
                <a:cs typeface="Consolas"/>
              </a:rPr>
              <a:t>	public void </a:t>
            </a:r>
            <a:r>
              <a:rPr lang="en-AU" sz="1500" dirty="0" err="1">
                <a:latin typeface="Consolas"/>
                <a:cs typeface="Consolas"/>
              </a:rPr>
              <a:t>setColor</a:t>
            </a:r>
            <a:r>
              <a:rPr lang="en-AU" sz="1500" dirty="0">
                <a:latin typeface="Consolas"/>
                <a:cs typeface="Consolas"/>
              </a:rPr>
              <a:t>(String </a:t>
            </a:r>
            <a:r>
              <a:rPr lang="en-AU" sz="1500" dirty="0" err="1">
                <a:latin typeface="Consolas"/>
                <a:cs typeface="Consolas"/>
              </a:rPr>
              <a:t>color</a:t>
            </a:r>
            <a:r>
              <a:rPr lang="en-AU" sz="1500" dirty="0">
                <a:latin typeface="Consolas"/>
                <a:cs typeface="Consolas"/>
              </a:rPr>
              <a:t>) { </a:t>
            </a:r>
          </a:p>
          <a:p>
            <a:pPr marL="0" indent="0">
              <a:buNone/>
            </a:pPr>
            <a:r>
              <a:rPr lang="en-AU" sz="1500" dirty="0">
                <a:latin typeface="Consolas"/>
                <a:cs typeface="Consolas"/>
              </a:rPr>
              <a:t>		</a:t>
            </a:r>
            <a:r>
              <a:rPr lang="en-AU" sz="1500" dirty="0" err="1">
                <a:latin typeface="Consolas"/>
                <a:cs typeface="Consolas"/>
              </a:rPr>
              <a:t>this.color</a:t>
            </a:r>
            <a:r>
              <a:rPr lang="en-AU" sz="1500" dirty="0">
                <a:latin typeface="Consolas"/>
                <a:cs typeface="Consolas"/>
              </a:rPr>
              <a:t> = </a:t>
            </a:r>
            <a:r>
              <a:rPr lang="en-AU" sz="1500" dirty="0" err="1">
                <a:latin typeface="Consolas"/>
                <a:cs typeface="Consolas"/>
              </a:rPr>
              <a:t>color</a:t>
            </a:r>
            <a:r>
              <a:rPr lang="en-AU" sz="1500" dirty="0">
                <a:latin typeface="Consolas"/>
                <a:cs typeface="Consolas"/>
              </a:rPr>
              <a:t>; </a:t>
            </a:r>
          </a:p>
          <a:p>
            <a:pPr marL="0" indent="0">
              <a:buNone/>
            </a:pPr>
            <a:r>
              <a:rPr lang="en-AU" sz="1500" dirty="0">
                <a:latin typeface="Consolas"/>
                <a:cs typeface="Consolas"/>
              </a:rPr>
              <a:t>	}</a:t>
            </a:r>
          </a:p>
          <a:p>
            <a:pPr marL="0" indent="0">
              <a:buNone/>
            </a:pPr>
            <a:r>
              <a:rPr lang="en-AU" sz="1500" dirty="0">
                <a:latin typeface="Consolas"/>
                <a:cs typeface="Consolas"/>
              </a:rPr>
              <a:t>}</a:t>
            </a:r>
          </a:p>
          <a:p>
            <a:pPr marL="0" indent="0">
              <a:buNone/>
            </a:pPr>
            <a:endParaRPr lang="it-IT" sz="1500" dirty="0">
              <a:latin typeface="Consolas"/>
              <a:cs typeface="Consolas"/>
            </a:endParaRPr>
          </a:p>
          <a:p>
            <a:pPr marL="0" indent="0">
              <a:buNone/>
            </a:pPr>
            <a:r>
              <a:rPr lang="it-IT" sz="1500" dirty="0">
                <a:latin typeface="Consolas"/>
                <a:cs typeface="Consolas"/>
              </a:rPr>
              <a:t>public </a:t>
            </a:r>
            <a:r>
              <a:rPr lang="it-IT" sz="1500" dirty="0" err="1">
                <a:latin typeface="Consolas"/>
                <a:cs typeface="Consolas"/>
              </a:rPr>
              <a:t>class</a:t>
            </a:r>
            <a:r>
              <a:rPr lang="it-IT" sz="1500" dirty="0">
                <a:latin typeface="Consolas"/>
                <a:cs typeface="Consolas"/>
              </a:rPr>
              <a:t> </a:t>
            </a:r>
            <a:r>
              <a:rPr lang="it-IT" sz="1500" dirty="0" err="1">
                <a:latin typeface="Consolas"/>
                <a:cs typeface="Consolas"/>
              </a:rPr>
              <a:t>App</a:t>
            </a:r>
            <a:r>
              <a:rPr lang="it-IT" sz="1500" dirty="0">
                <a:latin typeface="Consolas"/>
                <a:cs typeface="Consolas"/>
              </a:rPr>
              <a:t> {	</a:t>
            </a:r>
          </a:p>
          <a:p>
            <a:pPr marL="0" indent="0">
              <a:buNone/>
            </a:pPr>
            <a:r>
              <a:rPr lang="it-IT" sz="1500" dirty="0">
                <a:latin typeface="Consolas"/>
                <a:cs typeface="Consolas"/>
              </a:rPr>
              <a:t>	public </a:t>
            </a:r>
            <a:r>
              <a:rPr lang="it-IT" sz="1500" dirty="0" err="1">
                <a:latin typeface="Consolas"/>
                <a:cs typeface="Consolas"/>
              </a:rPr>
              <a:t>static</a:t>
            </a:r>
            <a:r>
              <a:rPr lang="it-IT" sz="1500" dirty="0">
                <a:latin typeface="Consolas"/>
                <a:cs typeface="Consolas"/>
              </a:rPr>
              <a:t> </a:t>
            </a:r>
            <a:r>
              <a:rPr lang="it-IT" sz="1500" dirty="0" err="1">
                <a:latin typeface="Consolas"/>
                <a:cs typeface="Consolas"/>
              </a:rPr>
              <a:t>void</a:t>
            </a:r>
            <a:r>
              <a:rPr lang="it-IT" sz="1500" dirty="0">
                <a:latin typeface="Consolas"/>
                <a:cs typeface="Consolas"/>
              </a:rPr>
              <a:t> </a:t>
            </a:r>
            <a:r>
              <a:rPr lang="it-IT" sz="1500" dirty="0" err="1">
                <a:latin typeface="Consolas"/>
                <a:cs typeface="Consolas"/>
              </a:rPr>
              <a:t>main</a:t>
            </a:r>
            <a:r>
              <a:rPr lang="it-IT" sz="1500" dirty="0">
                <a:latin typeface="Consolas"/>
                <a:cs typeface="Consolas"/>
              </a:rPr>
              <a:t>(</a:t>
            </a:r>
            <a:r>
              <a:rPr lang="it-IT" sz="1500" dirty="0" err="1">
                <a:latin typeface="Consolas"/>
                <a:cs typeface="Consolas"/>
              </a:rPr>
              <a:t>String</a:t>
            </a:r>
            <a:r>
              <a:rPr lang="it-IT" sz="1500" dirty="0">
                <a:latin typeface="Consolas"/>
                <a:cs typeface="Consolas"/>
              </a:rPr>
              <a:t>[] </a:t>
            </a:r>
            <a:r>
              <a:rPr lang="it-IT" sz="1500" dirty="0" err="1">
                <a:latin typeface="Consolas"/>
                <a:cs typeface="Consolas"/>
              </a:rPr>
              <a:t>args</a:t>
            </a:r>
            <a:r>
              <a:rPr lang="it-IT" sz="1500" dirty="0">
                <a:latin typeface="Consolas"/>
                <a:cs typeface="Consolas"/>
              </a:rPr>
              <a:t>) {</a:t>
            </a:r>
          </a:p>
          <a:p>
            <a:pPr marL="0" indent="0">
              <a:buNone/>
            </a:pPr>
            <a:r>
              <a:rPr lang="it-IT" sz="1500" dirty="0">
                <a:solidFill>
                  <a:schemeClr val="accent6">
                    <a:lumMod val="75000"/>
                  </a:schemeClr>
                </a:solidFill>
                <a:latin typeface="Consolas"/>
                <a:cs typeface="Consolas"/>
              </a:rPr>
              <a:t>		Car c = new Car();      /* </a:t>
            </a:r>
            <a:r>
              <a:rPr lang="it-IT" sz="1500" dirty="0" err="1">
                <a:solidFill>
                  <a:schemeClr val="accent6">
                    <a:lumMod val="75000"/>
                  </a:schemeClr>
                </a:solidFill>
                <a:latin typeface="Consolas"/>
                <a:cs typeface="Consolas"/>
              </a:rPr>
              <a:t>Error</a:t>
            </a:r>
            <a:r>
              <a:rPr lang="it-IT" sz="1500" dirty="0">
                <a:solidFill>
                  <a:schemeClr val="accent6">
                    <a:lumMod val="75000"/>
                  </a:schemeClr>
                </a:solidFill>
                <a:latin typeface="Consolas"/>
                <a:cs typeface="Consolas"/>
              </a:rPr>
              <a:t>! Default </a:t>
            </a:r>
            <a:r>
              <a:rPr lang="it-IT" sz="1500" dirty="0" err="1">
                <a:solidFill>
                  <a:schemeClr val="accent6">
                    <a:lumMod val="75000"/>
                  </a:schemeClr>
                </a:solidFill>
                <a:latin typeface="Consolas"/>
                <a:cs typeface="Consolas"/>
              </a:rPr>
              <a:t>Constructor</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missing</a:t>
            </a:r>
            <a:r>
              <a:rPr lang="it-IT" sz="1500" dirty="0">
                <a:solidFill>
                  <a:schemeClr val="accent6">
                    <a:lumMod val="75000"/>
                  </a:schemeClr>
                </a:solidFill>
                <a:latin typeface="Consolas"/>
                <a:cs typeface="Consolas"/>
              </a:rPr>
              <a:t>! */</a:t>
            </a:r>
            <a:endParaRPr lang="it-IT" sz="1500" dirty="0">
              <a:latin typeface="Consolas"/>
              <a:cs typeface="Consolas"/>
            </a:endParaRPr>
          </a:p>
          <a:p>
            <a:pPr marL="0" indent="0">
              <a:buNone/>
            </a:pPr>
            <a:r>
              <a:rPr lang="it-IT" sz="1500" dirty="0">
                <a:solidFill>
                  <a:schemeClr val="accent6">
                    <a:lumMod val="75000"/>
                  </a:schemeClr>
                </a:solidFill>
                <a:latin typeface="Consolas"/>
                <a:cs typeface="Consolas"/>
              </a:rPr>
              <a:t>		Car c = new Car(</a:t>
            </a:r>
            <a:r>
              <a:rPr lang="en-AU" sz="1500" dirty="0">
                <a:solidFill>
                  <a:schemeClr val="accent6">
                    <a:lumMod val="75000"/>
                  </a:schemeClr>
                </a:solidFill>
                <a:latin typeface="Consolas"/>
                <a:cs typeface="Consolas"/>
              </a:rPr>
              <a:t>“Red”); </a:t>
            </a:r>
            <a:r>
              <a:rPr lang="it-IT" sz="1500" dirty="0">
                <a:solidFill>
                  <a:schemeClr val="accent6">
                    <a:lumMod val="75000"/>
                  </a:schemeClr>
                </a:solidFill>
                <a:latin typeface="Consolas"/>
                <a:cs typeface="Consolas"/>
              </a:rPr>
              <a:t>/* Works with </a:t>
            </a:r>
            <a:r>
              <a:rPr lang="it-IT" sz="1500" dirty="0" err="1">
                <a:solidFill>
                  <a:schemeClr val="accent6">
                    <a:lumMod val="75000"/>
                  </a:schemeClr>
                </a:solidFill>
                <a:latin typeface="Consolas"/>
                <a:cs typeface="Consolas"/>
              </a:rPr>
              <a:t>defined</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constructor</a:t>
            </a:r>
            <a:r>
              <a:rPr lang="it-IT" sz="1500" dirty="0">
                <a:solidFill>
                  <a:schemeClr val="accent6">
                    <a:lumMod val="75000"/>
                  </a:schemeClr>
                </a:solidFill>
                <a:latin typeface="Consolas"/>
                <a:cs typeface="Consolas"/>
              </a:rPr>
              <a:t>! */</a:t>
            </a:r>
          </a:p>
          <a:p>
            <a:pPr marL="0" indent="0">
              <a:buNone/>
            </a:pPr>
            <a:endParaRPr lang="it-IT" sz="1500" dirty="0">
              <a:solidFill>
                <a:schemeClr val="accent6">
                  <a:lumMod val="75000"/>
                </a:schemeClr>
              </a:solidFill>
              <a:latin typeface="Consolas"/>
              <a:cs typeface="Consolas"/>
            </a:endParaRPr>
          </a:p>
          <a:p>
            <a:pPr marL="0" indent="0">
              <a:buNone/>
            </a:pPr>
            <a:r>
              <a:rPr lang="it-IT" sz="1500" dirty="0">
                <a:latin typeface="Consolas"/>
                <a:cs typeface="Consolas"/>
              </a:rPr>
              <a:t>	}</a:t>
            </a:r>
          </a:p>
          <a:p>
            <a:pPr marL="0" indent="0">
              <a:buNone/>
            </a:pPr>
            <a:r>
              <a:rPr lang="it-IT" sz="1500" dirty="0">
                <a:latin typeface="Consolas"/>
                <a:cs typeface="Consolas"/>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15</a:t>
            </a:fld>
            <a:endParaRPr lang="it-IT" dirty="0"/>
          </a:p>
        </p:txBody>
      </p:sp>
    </p:spTree>
    <p:extLst>
      <p:ext uri="{BB962C8B-B14F-4D97-AF65-F5344CB8AC3E}">
        <p14:creationId xmlns:p14="http://schemas.microsoft.com/office/powerpoint/2010/main" val="865957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normAutofit fontScale="70000" lnSpcReduction="20000"/>
          </a:bodyPr>
          <a:lstStyle/>
          <a:p>
            <a:pPr marL="0" indent="0">
              <a:buNone/>
            </a:pPr>
            <a:r>
              <a:rPr lang="en-AU" sz="2000" dirty="0">
                <a:latin typeface="Consolas"/>
                <a:cs typeface="Consolas"/>
              </a:rPr>
              <a:t>public class Car {</a:t>
            </a:r>
          </a:p>
          <a:p>
            <a:pPr marL="0" indent="0">
              <a:buNone/>
            </a:pPr>
            <a:r>
              <a:rPr lang="en-AU" sz="2000" dirty="0">
                <a:latin typeface="Consolas"/>
                <a:cs typeface="Consolas"/>
              </a:rPr>
              <a:t>	private String </a:t>
            </a:r>
            <a:r>
              <a:rPr lang="en-AU" sz="2000" dirty="0" err="1">
                <a:latin typeface="Consolas"/>
                <a:cs typeface="Consolas"/>
              </a:rPr>
              <a:t>color</a:t>
            </a:r>
            <a:r>
              <a:rPr lang="en-AU" sz="2000" dirty="0">
                <a:latin typeface="Consolas"/>
                <a:cs typeface="Consolas"/>
              </a:rPr>
              <a:t>;</a:t>
            </a:r>
          </a:p>
          <a:p>
            <a:pPr marL="0" indent="0">
              <a:buNone/>
            </a:pPr>
            <a:r>
              <a:rPr lang="en-AU" sz="2000" dirty="0">
                <a:solidFill>
                  <a:schemeClr val="accent6">
                    <a:lumMod val="75000"/>
                  </a:schemeClr>
                </a:solidFill>
                <a:latin typeface="Consolas"/>
                <a:cs typeface="Consolas"/>
              </a:rPr>
              <a:t>	public Car() {</a:t>
            </a:r>
          </a:p>
          <a:p>
            <a:pPr marL="0" indent="0">
              <a:buNone/>
            </a:pPr>
            <a:r>
              <a:rPr lang="en-AU" sz="2000" dirty="0">
                <a:solidFill>
                  <a:schemeClr val="accent6">
                    <a:lumMod val="75000"/>
                  </a:schemeClr>
                </a:solidFill>
                <a:latin typeface="Consolas"/>
                <a:cs typeface="Consolas"/>
              </a:rPr>
              <a:t>		</a:t>
            </a:r>
            <a:r>
              <a:rPr lang="en-AU" sz="2000" dirty="0" err="1">
                <a:solidFill>
                  <a:schemeClr val="accent6">
                    <a:lumMod val="75000"/>
                  </a:schemeClr>
                </a:solidFill>
                <a:latin typeface="Consolas"/>
                <a:cs typeface="Consolas"/>
              </a:rPr>
              <a:t>this.color</a:t>
            </a:r>
            <a:r>
              <a:rPr lang="en-AU" sz="2000" dirty="0">
                <a:solidFill>
                  <a:schemeClr val="accent6">
                    <a:lumMod val="75000"/>
                  </a:schemeClr>
                </a:solidFill>
                <a:latin typeface="Consolas"/>
                <a:cs typeface="Consolas"/>
              </a:rPr>
              <a:t> = “Red”;</a:t>
            </a:r>
          </a:p>
          <a:p>
            <a:pPr marL="0" indent="0">
              <a:buNone/>
            </a:pPr>
            <a:r>
              <a:rPr lang="en-AU" sz="2000" dirty="0">
                <a:solidFill>
                  <a:schemeClr val="accent6">
                    <a:lumMod val="75000"/>
                  </a:schemeClr>
                </a:solidFill>
                <a:latin typeface="Consolas"/>
                <a:cs typeface="Consolas"/>
              </a:rPr>
              <a:t>	}</a:t>
            </a:r>
          </a:p>
          <a:p>
            <a:pPr marL="0" indent="0">
              <a:buNone/>
            </a:pPr>
            <a:endParaRPr lang="en-AU" sz="2000" dirty="0">
              <a:solidFill>
                <a:schemeClr val="accent6">
                  <a:lumMod val="75000"/>
                </a:schemeClr>
              </a:solidFill>
              <a:latin typeface="Consolas"/>
              <a:cs typeface="Consolas"/>
            </a:endParaRPr>
          </a:p>
          <a:p>
            <a:pPr marL="0" indent="0">
              <a:buNone/>
            </a:pPr>
            <a:r>
              <a:rPr lang="en-AU" sz="2000" dirty="0">
                <a:solidFill>
                  <a:schemeClr val="accent6">
                    <a:lumMod val="75000"/>
                  </a:schemeClr>
                </a:solidFill>
                <a:latin typeface="Consolas"/>
                <a:cs typeface="Consolas"/>
              </a:rPr>
              <a:t>	public Car(String </a:t>
            </a:r>
            <a:r>
              <a:rPr lang="en-AU" sz="2000" dirty="0" err="1">
                <a:solidFill>
                  <a:schemeClr val="accent6">
                    <a:lumMod val="75000"/>
                  </a:schemeClr>
                </a:solidFill>
                <a:latin typeface="Consolas"/>
                <a:cs typeface="Consolas"/>
              </a:rPr>
              <a:t>color</a:t>
            </a:r>
            <a:r>
              <a:rPr lang="en-AU" sz="2000" dirty="0">
                <a:solidFill>
                  <a:schemeClr val="accent6">
                    <a:lumMod val="75000"/>
                  </a:schemeClr>
                </a:solidFill>
                <a:latin typeface="Consolas"/>
                <a:cs typeface="Consolas"/>
              </a:rPr>
              <a:t>) {</a:t>
            </a:r>
          </a:p>
          <a:p>
            <a:pPr marL="0" indent="0">
              <a:buNone/>
            </a:pPr>
            <a:r>
              <a:rPr lang="en-AU" sz="2000" dirty="0">
                <a:solidFill>
                  <a:schemeClr val="accent6">
                    <a:lumMod val="75000"/>
                  </a:schemeClr>
                </a:solidFill>
                <a:latin typeface="Consolas"/>
                <a:cs typeface="Consolas"/>
              </a:rPr>
              <a:t>		</a:t>
            </a:r>
            <a:r>
              <a:rPr lang="en-AU" sz="2000" dirty="0" err="1">
                <a:solidFill>
                  <a:schemeClr val="accent6">
                    <a:lumMod val="75000"/>
                  </a:schemeClr>
                </a:solidFill>
                <a:latin typeface="Consolas"/>
                <a:cs typeface="Consolas"/>
              </a:rPr>
              <a:t>this.color</a:t>
            </a:r>
            <a:r>
              <a:rPr lang="en-AU" sz="2000" dirty="0">
                <a:solidFill>
                  <a:schemeClr val="accent6">
                    <a:lumMod val="75000"/>
                  </a:schemeClr>
                </a:solidFill>
                <a:latin typeface="Consolas"/>
                <a:cs typeface="Consolas"/>
              </a:rPr>
              <a:t> = </a:t>
            </a:r>
            <a:r>
              <a:rPr lang="en-AU" sz="2000" dirty="0" err="1">
                <a:solidFill>
                  <a:schemeClr val="accent6">
                    <a:lumMod val="75000"/>
                  </a:schemeClr>
                </a:solidFill>
                <a:latin typeface="Consolas"/>
                <a:cs typeface="Consolas"/>
              </a:rPr>
              <a:t>color</a:t>
            </a:r>
            <a:r>
              <a:rPr lang="en-AU" sz="2000" dirty="0">
                <a:solidFill>
                  <a:schemeClr val="accent6">
                    <a:lumMod val="75000"/>
                  </a:schemeClr>
                </a:solidFill>
                <a:latin typeface="Consolas"/>
                <a:cs typeface="Consolas"/>
              </a:rPr>
              <a:t>;</a:t>
            </a:r>
          </a:p>
          <a:p>
            <a:pPr marL="0" indent="0">
              <a:buNone/>
            </a:pPr>
            <a:r>
              <a:rPr lang="en-AU" sz="2000" dirty="0">
                <a:solidFill>
                  <a:schemeClr val="accent6">
                    <a:lumMod val="75000"/>
                  </a:schemeClr>
                </a:solidFill>
                <a:latin typeface="Consolas"/>
                <a:cs typeface="Consolas"/>
              </a:rPr>
              <a:t>	}</a:t>
            </a:r>
          </a:p>
          <a:p>
            <a:pPr marL="0" indent="0">
              <a:buNone/>
            </a:pPr>
            <a:r>
              <a:rPr lang="en-AU" sz="2000" dirty="0">
                <a:latin typeface="Consolas"/>
                <a:cs typeface="Consolas"/>
              </a:rPr>
              <a:t>	public void </a:t>
            </a:r>
            <a:r>
              <a:rPr lang="en-AU" sz="2000" dirty="0" err="1">
                <a:latin typeface="Consolas"/>
                <a:cs typeface="Consolas"/>
              </a:rPr>
              <a:t>setColor</a:t>
            </a:r>
            <a:r>
              <a:rPr lang="en-AU" sz="2000" dirty="0">
                <a:latin typeface="Consolas"/>
                <a:cs typeface="Consolas"/>
              </a:rPr>
              <a:t>(String </a:t>
            </a:r>
            <a:r>
              <a:rPr lang="en-AU" sz="2000" dirty="0" err="1">
                <a:latin typeface="Consolas"/>
                <a:cs typeface="Consolas"/>
              </a:rPr>
              <a:t>color</a:t>
            </a:r>
            <a:r>
              <a:rPr lang="en-AU" sz="2000" dirty="0">
                <a:latin typeface="Consolas"/>
                <a:cs typeface="Consolas"/>
              </a:rPr>
              <a:t>) { </a:t>
            </a:r>
          </a:p>
          <a:p>
            <a:pPr marL="0" indent="0">
              <a:buNone/>
            </a:pPr>
            <a:r>
              <a:rPr lang="en-AU" sz="2000" dirty="0">
                <a:latin typeface="Consolas"/>
                <a:cs typeface="Consolas"/>
              </a:rPr>
              <a:t>		</a:t>
            </a:r>
            <a:r>
              <a:rPr lang="en-AU" sz="2000" dirty="0" err="1">
                <a:latin typeface="Consolas"/>
                <a:cs typeface="Consolas"/>
              </a:rPr>
              <a:t>this.color</a:t>
            </a:r>
            <a:r>
              <a:rPr lang="en-AU" sz="2000" dirty="0">
                <a:latin typeface="Consolas"/>
                <a:cs typeface="Consolas"/>
              </a:rPr>
              <a:t> = </a:t>
            </a:r>
            <a:r>
              <a:rPr lang="en-AU" sz="2000" dirty="0" err="1">
                <a:latin typeface="Consolas"/>
                <a:cs typeface="Consolas"/>
              </a:rPr>
              <a:t>color</a:t>
            </a:r>
            <a:r>
              <a:rPr lang="en-AU" sz="2000" dirty="0">
                <a:latin typeface="Consolas"/>
                <a:cs typeface="Consolas"/>
              </a:rPr>
              <a:t>; </a:t>
            </a:r>
          </a:p>
          <a:p>
            <a:pPr marL="0" indent="0">
              <a:buNone/>
            </a:pPr>
            <a:r>
              <a:rPr lang="en-AU" sz="2000" dirty="0">
                <a:latin typeface="Consolas"/>
                <a:cs typeface="Consolas"/>
              </a:rPr>
              <a:t>	}</a:t>
            </a:r>
          </a:p>
          <a:p>
            <a:pPr marL="0" indent="0">
              <a:buNone/>
            </a:pPr>
            <a:r>
              <a:rPr lang="en-AU" sz="2000" dirty="0">
                <a:latin typeface="Consolas"/>
                <a:cs typeface="Consolas"/>
              </a:rPr>
              <a:t>}</a:t>
            </a:r>
          </a:p>
          <a:p>
            <a:pPr marL="0" indent="0">
              <a:buNone/>
            </a:pPr>
            <a:endParaRPr lang="it-IT" sz="2000" dirty="0">
              <a:latin typeface="Consolas"/>
              <a:cs typeface="Consolas"/>
            </a:endParaRPr>
          </a:p>
          <a:p>
            <a:pPr marL="0" indent="0">
              <a:buNone/>
            </a:pPr>
            <a:r>
              <a:rPr lang="it-IT" sz="2000" dirty="0">
                <a:latin typeface="Consolas"/>
                <a:cs typeface="Consolas"/>
              </a:rPr>
              <a:t>public </a:t>
            </a:r>
            <a:r>
              <a:rPr lang="it-IT" sz="2000" dirty="0" err="1">
                <a:latin typeface="Consolas"/>
                <a:cs typeface="Consolas"/>
              </a:rPr>
              <a:t>class</a:t>
            </a:r>
            <a:r>
              <a:rPr lang="it-IT" sz="2000" dirty="0">
                <a:latin typeface="Consolas"/>
                <a:cs typeface="Consolas"/>
              </a:rPr>
              <a:t> </a:t>
            </a:r>
            <a:r>
              <a:rPr lang="it-IT" sz="2000" dirty="0" err="1">
                <a:latin typeface="Consolas"/>
                <a:cs typeface="Consolas"/>
              </a:rPr>
              <a:t>App</a:t>
            </a:r>
            <a:r>
              <a:rPr lang="it-IT" sz="2000" dirty="0">
                <a:latin typeface="Consolas"/>
                <a:cs typeface="Consolas"/>
              </a:rPr>
              <a:t> {	</a:t>
            </a:r>
          </a:p>
          <a:p>
            <a:pPr marL="0" indent="0">
              <a:buNone/>
            </a:pPr>
            <a:r>
              <a:rPr lang="it-IT" sz="2000" dirty="0">
                <a:latin typeface="Consolas"/>
                <a:cs typeface="Consolas"/>
              </a:rPr>
              <a:t>	public </a:t>
            </a:r>
            <a:r>
              <a:rPr lang="it-IT" sz="2000" dirty="0" err="1">
                <a:latin typeface="Consolas"/>
                <a:cs typeface="Consolas"/>
              </a:rPr>
              <a:t>static</a:t>
            </a:r>
            <a:r>
              <a:rPr lang="it-IT" sz="2000" dirty="0">
                <a:latin typeface="Consolas"/>
                <a:cs typeface="Consolas"/>
              </a:rPr>
              <a:t> </a:t>
            </a:r>
            <a:r>
              <a:rPr lang="it-IT" sz="2000" dirty="0" err="1">
                <a:latin typeface="Consolas"/>
                <a:cs typeface="Consolas"/>
              </a:rPr>
              <a:t>void</a:t>
            </a:r>
            <a:r>
              <a:rPr lang="it-IT" sz="2000" dirty="0">
                <a:latin typeface="Consolas"/>
                <a:cs typeface="Consolas"/>
              </a:rPr>
              <a:t> </a:t>
            </a:r>
            <a:r>
              <a:rPr lang="it-IT" sz="2000" dirty="0" err="1">
                <a:latin typeface="Consolas"/>
                <a:cs typeface="Consolas"/>
              </a:rPr>
              <a:t>main</a:t>
            </a:r>
            <a:r>
              <a:rPr lang="it-IT" sz="2000" dirty="0">
                <a:latin typeface="Consolas"/>
                <a:cs typeface="Consolas"/>
              </a:rPr>
              <a:t>(</a:t>
            </a:r>
            <a:r>
              <a:rPr lang="it-IT" sz="2000" dirty="0" err="1">
                <a:latin typeface="Consolas"/>
                <a:cs typeface="Consolas"/>
              </a:rPr>
              <a:t>String</a:t>
            </a:r>
            <a:r>
              <a:rPr lang="it-IT" sz="2000" dirty="0">
                <a:latin typeface="Consolas"/>
                <a:cs typeface="Consolas"/>
              </a:rPr>
              <a:t>[] </a:t>
            </a:r>
            <a:r>
              <a:rPr lang="it-IT" sz="2000" dirty="0" err="1">
                <a:latin typeface="Consolas"/>
                <a:cs typeface="Consolas"/>
              </a:rPr>
              <a:t>args</a:t>
            </a:r>
            <a:r>
              <a:rPr lang="it-IT" sz="2000" dirty="0">
                <a:latin typeface="Consolas"/>
                <a:cs typeface="Consolas"/>
              </a:rPr>
              <a:t>) {</a:t>
            </a:r>
          </a:p>
          <a:p>
            <a:pPr marL="0" indent="0">
              <a:buNone/>
            </a:pPr>
            <a:r>
              <a:rPr lang="it-IT" sz="2000" dirty="0">
                <a:solidFill>
                  <a:schemeClr val="accent6">
                    <a:lumMod val="75000"/>
                  </a:schemeClr>
                </a:solidFill>
                <a:latin typeface="Consolas"/>
                <a:cs typeface="Consolas"/>
              </a:rPr>
              <a:t>		Car c = new Car();      /* Works with </a:t>
            </a:r>
            <a:r>
              <a:rPr lang="it-IT" sz="2000" dirty="0" err="1">
                <a:solidFill>
                  <a:schemeClr val="accent6">
                    <a:lumMod val="75000"/>
                  </a:schemeClr>
                </a:solidFill>
                <a:latin typeface="Consolas"/>
                <a:cs typeface="Consolas"/>
              </a:rPr>
              <a:t>defined</a:t>
            </a:r>
            <a:r>
              <a:rPr lang="it-IT" sz="2000" dirty="0">
                <a:solidFill>
                  <a:schemeClr val="accent6">
                    <a:lumMod val="75000"/>
                  </a:schemeClr>
                </a:solidFill>
                <a:latin typeface="Consolas"/>
                <a:cs typeface="Consolas"/>
              </a:rPr>
              <a:t> </a:t>
            </a:r>
            <a:r>
              <a:rPr lang="it-IT" sz="2000" dirty="0" err="1">
                <a:solidFill>
                  <a:schemeClr val="accent6">
                    <a:lumMod val="75000"/>
                  </a:schemeClr>
                </a:solidFill>
                <a:latin typeface="Consolas"/>
                <a:cs typeface="Consolas"/>
              </a:rPr>
              <a:t>constructor</a:t>
            </a:r>
            <a:r>
              <a:rPr lang="it-IT" sz="2000" dirty="0">
                <a:solidFill>
                  <a:schemeClr val="accent6">
                    <a:lumMod val="75000"/>
                  </a:schemeClr>
                </a:solidFill>
                <a:latin typeface="Consolas"/>
                <a:cs typeface="Consolas"/>
              </a:rPr>
              <a:t>! */</a:t>
            </a:r>
          </a:p>
          <a:p>
            <a:pPr marL="0" indent="0">
              <a:buNone/>
            </a:pPr>
            <a:r>
              <a:rPr lang="it-IT" sz="2000" dirty="0">
                <a:solidFill>
                  <a:schemeClr val="accent6">
                    <a:lumMod val="75000"/>
                  </a:schemeClr>
                </a:solidFill>
                <a:latin typeface="Consolas"/>
                <a:cs typeface="Consolas"/>
              </a:rPr>
              <a:t>		Car c = new Car(</a:t>
            </a:r>
            <a:r>
              <a:rPr lang="en-AU" sz="2000" dirty="0">
                <a:solidFill>
                  <a:schemeClr val="accent6">
                    <a:lumMod val="75000"/>
                  </a:schemeClr>
                </a:solidFill>
                <a:latin typeface="Consolas"/>
                <a:cs typeface="Consolas"/>
              </a:rPr>
              <a:t>“Red”); </a:t>
            </a:r>
            <a:r>
              <a:rPr lang="it-IT" sz="2000" dirty="0">
                <a:solidFill>
                  <a:schemeClr val="accent6">
                    <a:lumMod val="75000"/>
                  </a:schemeClr>
                </a:solidFill>
                <a:latin typeface="Consolas"/>
                <a:cs typeface="Consolas"/>
              </a:rPr>
              <a:t>/* Works with </a:t>
            </a:r>
            <a:r>
              <a:rPr lang="it-IT" sz="2000" dirty="0" err="1">
                <a:solidFill>
                  <a:schemeClr val="accent6">
                    <a:lumMod val="75000"/>
                  </a:schemeClr>
                </a:solidFill>
                <a:latin typeface="Consolas"/>
                <a:cs typeface="Consolas"/>
              </a:rPr>
              <a:t>defined</a:t>
            </a:r>
            <a:r>
              <a:rPr lang="it-IT" sz="2000" dirty="0">
                <a:solidFill>
                  <a:schemeClr val="accent6">
                    <a:lumMod val="75000"/>
                  </a:schemeClr>
                </a:solidFill>
                <a:latin typeface="Consolas"/>
                <a:cs typeface="Consolas"/>
              </a:rPr>
              <a:t> </a:t>
            </a:r>
            <a:r>
              <a:rPr lang="it-IT" sz="2000" dirty="0" err="1">
                <a:solidFill>
                  <a:schemeClr val="accent6">
                    <a:lumMod val="75000"/>
                  </a:schemeClr>
                </a:solidFill>
                <a:latin typeface="Consolas"/>
                <a:cs typeface="Consolas"/>
              </a:rPr>
              <a:t>constructor</a:t>
            </a:r>
            <a:r>
              <a:rPr lang="it-IT" sz="2000" dirty="0">
                <a:solidFill>
                  <a:schemeClr val="accent6">
                    <a:lumMod val="75000"/>
                  </a:schemeClr>
                </a:solidFill>
                <a:latin typeface="Consolas"/>
                <a:cs typeface="Consolas"/>
              </a:rPr>
              <a:t>! */</a:t>
            </a:r>
          </a:p>
          <a:p>
            <a:pPr marL="0" indent="0">
              <a:buNone/>
            </a:pPr>
            <a:r>
              <a:rPr lang="it-IT" sz="2000" dirty="0">
                <a:latin typeface="Consolas"/>
                <a:cs typeface="Consolas"/>
              </a:rPr>
              <a:t>	}</a:t>
            </a:r>
          </a:p>
          <a:p>
            <a:pPr marL="0" indent="0">
              <a:buNone/>
            </a:pPr>
            <a:r>
              <a:rPr lang="it-IT" sz="2000" dirty="0">
                <a:latin typeface="Consolas"/>
                <a:cs typeface="Consolas"/>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16</a:t>
            </a:fld>
            <a:endParaRPr lang="it-IT" dirty="0"/>
          </a:p>
        </p:txBody>
      </p:sp>
    </p:spTree>
    <p:extLst>
      <p:ext uri="{BB962C8B-B14F-4D97-AF65-F5344CB8AC3E}">
        <p14:creationId xmlns:p14="http://schemas.microsoft.com/office/powerpoint/2010/main" val="2505447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keyword this</a:t>
            </a:r>
          </a:p>
        </p:txBody>
      </p:sp>
      <p:sp>
        <p:nvSpPr>
          <p:cNvPr id="3" name="Content Placeholder 2"/>
          <p:cNvSpPr>
            <a:spLocks noGrp="1"/>
          </p:cNvSpPr>
          <p:nvPr>
            <p:ph idx="1"/>
          </p:nvPr>
        </p:nvSpPr>
        <p:spPr/>
        <p:txBody>
          <a:bodyPr>
            <a:normAutofit fontScale="85000" lnSpcReduction="20000"/>
          </a:bodyPr>
          <a:lstStyle/>
          <a:p>
            <a:r>
              <a:rPr lang="en-US" sz="2800" dirty="0"/>
              <a:t>It can be useful in methods to distinguish between instance attributes and local variables (</a:t>
            </a:r>
            <a:r>
              <a:rPr lang="en-US" sz="2800" dirty="0">
                <a:solidFill>
                  <a:schemeClr val="accent6">
                    <a:lumMod val="75000"/>
                  </a:schemeClr>
                </a:solidFill>
              </a:rPr>
              <a:t>this </a:t>
            </a:r>
            <a:r>
              <a:rPr lang="en-US" sz="2800" dirty="0"/>
              <a:t>represents a reference to the current object)</a:t>
            </a:r>
          </a:p>
          <a:p>
            <a:r>
              <a:rPr lang="en-US" sz="2800" dirty="0"/>
              <a:t>Accessing attributes or methods of the same object do not require using </a:t>
            </a:r>
            <a:r>
              <a:rPr lang="en-US" sz="2800" dirty="0">
                <a:solidFill>
                  <a:schemeClr val="accent6">
                    <a:lumMod val="75000"/>
                  </a:schemeClr>
                </a:solidFill>
              </a:rPr>
              <a:t>this</a:t>
            </a:r>
            <a:r>
              <a:rPr lang="en-US" sz="2800" dirty="0"/>
              <a:t> if there are no ambiguities</a:t>
            </a:r>
            <a:endParaRPr lang="en-US" sz="2800" dirty="0">
              <a:latin typeface="Courier"/>
              <a:cs typeface="Courier"/>
            </a:endParaRPr>
          </a:p>
          <a:p>
            <a:endParaRPr lang="en-US" sz="2000" dirty="0"/>
          </a:p>
          <a:p>
            <a:pPr marL="0" indent="0">
              <a:buNone/>
            </a:pPr>
            <a:r>
              <a:rPr lang="en-US" sz="1800" dirty="0">
                <a:latin typeface="Consolas"/>
                <a:cs typeface="Consolas"/>
              </a:rPr>
              <a:t>class Car{ </a:t>
            </a:r>
          </a:p>
          <a:p>
            <a:pPr marL="0" indent="0">
              <a:buNone/>
            </a:pPr>
            <a:r>
              <a:rPr lang="en-US" sz="1800" dirty="0">
                <a:latin typeface="Consolas"/>
                <a:cs typeface="Consolas"/>
              </a:rPr>
              <a:t>	String color; </a:t>
            </a:r>
          </a:p>
          <a:p>
            <a:pPr marL="0" indent="0">
              <a:buNone/>
            </a:pPr>
            <a:r>
              <a:rPr lang="en-US" sz="1800" dirty="0">
                <a:latin typeface="Consolas"/>
                <a:cs typeface="Consolas"/>
              </a:rPr>
              <a:t>	... </a:t>
            </a:r>
          </a:p>
          <a:p>
            <a:pPr marL="0" indent="0">
              <a:buNone/>
            </a:pPr>
            <a:r>
              <a:rPr lang="en-US" sz="1800" dirty="0">
                <a:latin typeface="Consolas"/>
                <a:cs typeface="Consolas"/>
              </a:rPr>
              <a:t>	</a:t>
            </a:r>
            <a:r>
              <a:rPr lang="it-IT" sz="1800" dirty="0">
                <a:latin typeface="Consolas"/>
                <a:cs typeface="Consolas"/>
              </a:rPr>
              <a:t>public Car(</a:t>
            </a:r>
            <a:r>
              <a:rPr lang="it-IT" sz="1800" dirty="0" err="1">
                <a:latin typeface="Consolas"/>
                <a:cs typeface="Consolas"/>
              </a:rPr>
              <a:t>String</a:t>
            </a:r>
            <a:r>
              <a:rPr lang="it-IT" sz="1800" dirty="0">
                <a:latin typeface="Consolas"/>
                <a:cs typeface="Consolas"/>
              </a:rPr>
              <a:t> color) {</a:t>
            </a:r>
          </a:p>
          <a:p>
            <a:pPr marL="0" indent="0">
              <a:buNone/>
            </a:pPr>
            <a:r>
              <a:rPr lang="it-IT" sz="1800" dirty="0">
                <a:latin typeface="Consolas"/>
                <a:cs typeface="Consolas"/>
              </a:rPr>
              <a:t>			</a:t>
            </a:r>
            <a:r>
              <a:rPr lang="it-IT" sz="1800" dirty="0" err="1">
                <a:solidFill>
                  <a:schemeClr val="accent6">
                    <a:lumMod val="75000"/>
                  </a:schemeClr>
                </a:solidFill>
                <a:latin typeface="Consolas"/>
                <a:cs typeface="Consolas"/>
              </a:rPr>
              <a:t>this.color</a:t>
            </a:r>
            <a:r>
              <a:rPr lang="it-IT" sz="1800" dirty="0">
                <a:solidFill>
                  <a:schemeClr val="accent6">
                    <a:lumMod val="75000"/>
                  </a:schemeClr>
                </a:solidFill>
                <a:latin typeface="Consolas"/>
                <a:cs typeface="Consolas"/>
              </a:rPr>
              <a:t> = color;</a:t>
            </a:r>
          </a:p>
          <a:p>
            <a:pPr marL="0" indent="0">
              <a:buNone/>
            </a:pPr>
            <a:r>
              <a:rPr lang="it-IT" sz="1800" dirty="0">
                <a:latin typeface="Consolas"/>
                <a:cs typeface="Consolas"/>
              </a:rPr>
              <a:t>	}</a:t>
            </a:r>
          </a:p>
          <a:p>
            <a:pPr marL="0" indent="0">
              <a:buNone/>
            </a:pPr>
            <a:r>
              <a:rPr lang="it-IT" sz="1800" dirty="0">
                <a:latin typeface="Consolas"/>
                <a:cs typeface="Consolas"/>
              </a:rPr>
              <a:t>    </a:t>
            </a:r>
          </a:p>
          <a:p>
            <a:pPr marL="0" indent="0">
              <a:buNone/>
            </a:pPr>
            <a:r>
              <a:rPr lang="it-IT" sz="1800" dirty="0">
                <a:latin typeface="Consolas"/>
                <a:cs typeface="Consolas"/>
              </a:rPr>
              <a:t>    public </a:t>
            </a:r>
            <a:r>
              <a:rPr lang="it-IT" sz="1800" dirty="0" err="1">
                <a:latin typeface="Consolas"/>
                <a:cs typeface="Consolas"/>
              </a:rPr>
              <a:t>setColorRed</a:t>
            </a:r>
            <a:r>
              <a:rPr lang="it-IT" sz="1800" dirty="0">
                <a:latin typeface="Consolas"/>
                <a:cs typeface="Consolas"/>
              </a:rPr>
              <a:t>{</a:t>
            </a:r>
          </a:p>
          <a:p>
            <a:pPr marL="0" indent="0">
              <a:buNone/>
            </a:pPr>
            <a:r>
              <a:rPr lang="it-IT" sz="1800" dirty="0">
                <a:latin typeface="Consolas"/>
                <a:cs typeface="Consolas"/>
              </a:rPr>
              <a:t>			</a:t>
            </a:r>
            <a:r>
              <a:rPr lang="it-IT" sz="1800" dirty="0">
                <a:solidFill>
                  <a:schemeClr val="accent6">
                    <a:lumMod val="75000"/>
                  </a:schemeClr>
                </a:solidFill>
                <a:latin typeface="Consolas"/>
                <a:cs typeface="Consolas"/>
              </a:rPr>
              <a:t>color = </a:t>
            </a:r>
            <a:r>
              <a:rPr lang="it-IT" sz="1800" dirty="0" err="1">
                <a:solidFill>
                  <a:schemeClr val="accent6">
                    <a:lumMod val="75000"/>
                  </a:schemeClr>
                </a:solidFill>
                <a:latin typeface="Consolas"/>
                <a:cs typeface="Consolas"/>
              </a:rPr>
              <a:t>Color.RED</a:t>
            </a:r>
            <a:r>
              <a:rPr lang="it-IT" sz="1800" dirty="0">
                <a:solidFill>
                  <a:schemeClr val="accent6">
                    <a:lumMod val="75000"/>
                  </a:schemeClr>
                </a:solidFill>
                <a:latin typeface="Consolas"/>
                <a:cs typeface="Consolas"/>
              </a:rPr>
              <a:t>;</a:t>
            </a:r>
          </a:p>
          <a:p>
            <a:pPr marL="0" indent="0">
              <a:buNone/>
            </a:pPr>
            <a:r>
              <a:rPr lang="it-IT" sz="1800" dirty="0">
                <a:latin typeface="Consolas"/>
                <a:cs typeface="Consolas"/>
              </a:rPr>
              <a:t>	}</a:t>
            </a:r>
          </a:p>
          <a:p>
            <a:pPr marL="0" indent="0">
              <a:buNone/>
            </a:pPr>
            <a:r>
              <a:rPr lang="en-US" sz="1800" dirty="0">
                <a:latin typeface="Consolas"/>
                <a:cs typeface="Consolas"/>
              </a:rPr>
              <a:t>} </a:t>
            </a:r>
          </a:p>
          <a:p>
            <a:endParaRPr lang="en-US" sz="2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17</a:t>
            </a:fld>
            <a:endParaRPr lang="it-IT" dirty="0"/>
          </a:p>
        </p:txBody>
      </p:sp>
    </p:spTree>
    <p:extLst>
      <p:ext uri="{BB962C8B-B14F-4D97-AF65-F5344CB8AC3E}">
        <p14:creationId xmlns:p14="http://schemas.microsoft.com/office/powerpoint/2010/main" val="382808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Overloading and Polymorphism</a:t>
            </a:r>
          </a:p>
        </p:txBody>
      </p:sp>
      <p:sp>
        <p:nvSpPr>
          <p:cNvPr id="3" name="Content Placeholder 2"/>
          <p:cNvSpPr>
            <a:spLocks noGrp="1"/>
          </p:cNvSpPr>
          <p:nvPr>
            <p:ph sz="half" idx="1"/>
          </p:nvPr>
        </p:nvSpPr>
        <p:spPr/>
        <p:txBody>
          <a:bodyPr>
            <a:normAutofit lnSpcReduction="10000"/>
          </a:bodyPr>
          <a:lstStyle/>
          <a:p>
            <a:r>
              <a:rPr lang="en-US" dirty="0"/>
              <a:t>Methods may have parameters </a:t>
            </a:r>
            <a:endParaRPr lang="en-US" dirty="0">
              <a:latin typeface="Wingdings"/>
            </a:endParaRPr>
          </a:p>
          <a:p>
            <a:r>
              <a:rPr lang="en-US" dirty="0">
                <a:solidFill>
                  <a:schemeClr val="accent6">
                    <a:lumMod val="75000"/>
                  </a:schemeClr>
                </a:solidFill>
              </a:rPr>
              <a:t>Inside a Java class, methods with the same name but different overall signatures are allowed</a:t>
            </a:r>
          </a:p>
          <a:p>
            <a:r>
              <a:rPr lang="en-US" dirty="0"/>
              <a:t>A signature is made by: </a:t>
            </a:r>
          </a:p>
          <a:p>
            <a:pPr lvl="1"/>
            <a:r>
              <a:rPr lang="en-US" dirty="0"/>
              <a:t>Method name </a:t>
            </a:r>
          </a:p>
          <a:p>
            <a:pPr lvl="1"/>
            <a:r>
              <a:rPr lang="en-US" dirty="0"/>
              <a:t>Ordered list of parameters types </a:t>
            </a:r>
          </a:p>
          <a:p>
            <a:r>
              <a:rPr lang="en-US" dirty="0"/>
              <a:t>The method whose parameters types matches, is selected to be executed </a:t>
            </a:r>
          </a:p>
          <a:p>
            <a:endParaRPr lang="en-US" dirty="0"/>
          </a:p>
        </p:txBody>
      </p:sp>
      <p:sp>
        <p:nvSpPr>
          <p:cNvPr id="5" name="Content Placeholder 4">
            <a:extLst>
              <a:ext uri="{FF2B5EF4-FFF2-40B4-BE49-F238E27FC236}">
                <a16:creationId xmlns:a16="http://schemas.microsoft.com/office/drawing/2014/main" id="{11D03B7C-2A69-4746-96DB-702E7FC486EC}"/>
              </a:ext>
            </a:extLst>
          </p:cNvPr>
          <p:cNvSpPr>
            <a:spLocks noGrp="1"/>
          </p:cNvSpPr>
          <p:nvPr>
            <p:ph sz="half" idx="2"/>
          </p:nvPr>
        </p:nvSpPr>
        <p:spPr/>
        <p:txBody>
          <a:bodyPr>
            <a:normAutofit lnSpcReduction="10000"/>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doit</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return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s.length</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doit</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return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s.length</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static</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void</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main</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args</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f</a:t>
            </a:r>
            <a:r>
              <a:rPr lang="it-IT" sz="1200" dirty="0">
                <a:latin typeface="Consolas" panose="020B0609020204030204" pitchFamily="49" charset="0"/>
                <a:cs typeface="Consolas" panose="020B0609020204030204" pitchFamily="49" charset="0"/>
              </a:rPr>
              <a:t> = new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System.</a:t>
            </a:r>
            <a:r>
              <a:rPr lang="it-IT" sz="1200" i="1" dirty="0" err="1">
                <a:latin typeface="Consolas" panose="020B0609020204030204" pitchFamily="49" charset="0"/>
                <a:cs typeface="Consolas" panose="020B0609020204030204" pitchFamily="49" charset="0"/>
              </a:rPr>
              <a:t>out</a:t>
            </a:r>
            <a:r>
              <a:rPr lang="it-IT" sz="1200" dirty="0" err="1">
                <a:latin typeface="Consolas" panose="020B0609020204030204" pitchFamily="49" charset="0"/>
                <a:cs typeface="Consolas" panose="020B0609020204030204" pitchFamily="49" charset="0"/>
              </a:rPr>
              <a:t>.println</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f.doit</a:t>
            </a:r>
            <a:r>
              <a:rPr lang="it-IT" sz="1200" dirty="0">
                <a:latin typeface="Consolas" panose="020B0609020204030204" pitchFamily="49" charset="0"/>
                <a:cs typeface="Consolas" panose="020B0609020204030204" pitchFamily="49" charset="0"/>
              </a:rPr>
              <a:t>(5,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 8</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System.</a:t>
            </a:r>
            <a:r>
              <a:rPr lang="it-IT" sz="1200" i="1" dirty="0" err="1">
                <a:latin typeface="Consolas" panose="020B0609020204030204" pitchFamily="49" charset="0"/>
                <a:cs typeface="Consolas" panose="020B0609020204030204" pitchFamily="49" charset="0"/>
              </a:rPr>
              <a:t>out</a:t>
            </a:r>
            <a:r>
              <a:rPr lang="it-IT" sz="1200" dirty="0" err="1">
                <a:latin typeface="Consolas" panose="020B0609020204030204" pitchFamily="49" charset="0"/>
                <a:cs typeface="Consolas" panose="020B0609020204030204" pitchFamily="49" charset="0"/>
              </a:rPr>
              <a:t>.println</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f.doit</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5));  // 15</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a:t>
            </a:r>
          </a:p>
          <a:p>
            <a:pPr marL="0" indent="0">
              <a:buNone/>
            </a:pPr>
            <a:endParaRPr lang="it-IT" sz="1200" dirty="0">
              <a:latin typeface="Consolas" panose="020B0609020204030204" pitchFamily="49" charset="0"/>
              <a:cs typeface="Consolas" panose="020B0609020204030204" pitchFamily="49" charset="0"/>
            </a:endParaRPr>
          </a:p>
          <a:p>
            <a:pPr marL="0" indent="0">
              <a:buNone/>
            </a:pPr>
            <a:endParaRPr lang="en-IT" sz="12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18</a:t>
            </a:fld>
            <a:endParaRPr lang="it-IT" dirty="0"/>
          </a:p>
        </p:txBody>
      </p:sp>
    </p:spTree>
    <p:extLst>
      <p:ext uri="{BB962C8B-B14F-4D97-AF65-F5344CB8AC3E}">
        <p14:creationId xmlns:p14="http://schemas.microsoft.com/office/powerpoint/2010/main" val="3284479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Getters and Setters</a:t>
            </a:r>
          </a:p>
        </p:txBody>
      </p:sp>
      <p:sp>
        <p:nvSpPr>
          <p:cNvPr id="3" name="Content Placeholder 2"/>
          <p:cNvSpPr>
            <a:spLocks noGrp="1"/>
          </p:cNvSpPr>
          <p:nvPr>
            <p:ph sz="half" idx="1"/>
          </p:nvPr>
        </p:nvSpPr>
        <p:spPr/>
        <p:txBody>
          <a:bodyPr>
            <a:normAutofit/>
          </a:bodyPr>
          <a:lstStyle/>
          <a:p>
            <a:r>
              <a:rPr lang="en-US" sz="2300" dirty="0"/>
              <a:t>Since </a:t>
            </a:r>
            <a:r>
              <a:rPr lang="en-US" sz="2300" dirty="0">
                <a:solidFill>
                  <a:schemeClr val="accent6">
                    <a:lumMod val="75000"/>
                  </a:schemeClr>
                </a:solidFill>
              </a:rPr>
              <a:t>attributes are usually encapsulated</a:t>
            </a:r>
            <a:r>
              <a:rPr lang="en-US" sz="2300" dirty="0">
                <a:solidFill>
                  <a:srgbClr val="E46C0A"/>
                </a:solidFill>
              </a:rPr>
              <a:t>, </a:t>
            </a:r>
            <a:r>
              <a:rPr lang="en-US" sz="2300" dirty="0"/>
              <a:t>methods for reading and writing them are useful. These methods are called </a:t>
            </a:r>
            <a:r>
              <a:rPr lang="en-US" sz="2300" dirty="0">
                <a:solidFill>
                  <a:schemeClr val="accent6">
                    <a:lumMod val="75000"/>
                  </a:schemeClr>
                </a:solidFill>
              </a:rPr>
              <a:t>getters</a:t>
            </a:r>
            <a:r>
              <a:rPr lang="en-US" sz="2300" dirty="0"/>
              <a:t> and </a:t>
            </a:r>
            <a:r>
              <a:rPr lang="en-US" sz="2300" dirty="0">
                <a:solidFill>
                  <a:schemeClr val="accent6">
                    <a:lumMod val="75000"/>
                  </a:schemeClr>
                </a:solidFill>
              </a:rPr>
              <a:t>setters</a:t>
            </a:r>
            <a:r>
              <a:rPr lang="en-US" sz="2300" dirty="0"/>
              <a:t>.</a:t>
            </a:r>
          </a:p>
          <a:p>
            <a:r>
              <a:rPr lang="en-US" sz="2300" dirty="0"/>
              <a:t>It is worth noting that, for reducing the number of errors, </a:t>
            </a:r>
            <a:r>
              <a:rPr lang="en-US" sz="2300" dirty="0">
                <a:solidFill>
                  <a:srgbClr val="E46C0A"/>
                </a:solidFill>
              </a:rPr>
              <a:t>using the same name for method parameters and class attributes is a good practice!</a:t>
            </a:r>
          </a:p>
          <a:p>
            <a:r>
              <a:rPr lang="en-US" sz="2400" i="1" dirty="0"/>
              <a:t>Can be automatically generated in IDEs. In IntelliJ Code -&gt; Generate…</a:t>
            </a:r>
            <a:endParaRPr lang="en-US" sz="2400" dirty="0"/>
          </a:p>
          <a:p>
            <a:endParaRPr lang="en-US" sz="2000" dirty="0"/>
          </a:p>
          <a:p>
            <a:pPr marL="0" indent="0">
              <a:buNone/>
            </a:pPr>
            <a:endParaRPr lang="en-US" sz="2000" dirty="0">
              <a:latin typeface="Courier"/>
              <a:cs typeface="Courier"/>
            </a:endParaRPr>
          </a:p>
          <a:p>
            <a:endParaRPr lang="en-US" sz="2000" dirty="0"/>
          </a:p>
        </p:txBody>
      </p:sp>
      <p:sp>
        <p:nvSpPr>
          <p:cNvPr id="5" name="Content Placeholder 4">
            <a:extLst>
              <a:ext uri="{FF2B5EF4-FFF2-40B4-BE49-F238E27FC236}">
                <a16:creationId xmlns:a16="http://schemas.microsoft.com/office/drawing/2014/main" id="{E32DF02E-A3E5-1B41-BFD7-01587ECEA85F}"/>
              </a:ext>
            </a:extLst>
          </p:cNvPr>
          <p:cNvSpPr>
            <a:spLocks noGrp="1"/>
          </p:cNvSpPr>
          <p:nvPr>
            <p:ph sz="half" idx="2"/>
          </p:nvPr>
        </p:nvSpPr>
        <p:spPr>
          <a:xfrm>
            <a:off x="6172200" y="1600201"/>
            <a:ext cx="4495800" cy="4525963"/>
          </a:xfrm>
        </p:spPr>
        <p:txBody>
          <a:bodyPr>
            <a:normAutofit/>
          </a:bodyPr>
          <a:lstStyle/>
          <a:p>
            <a:pPr marL="0" indent="0">
              <a:buNone/>
            </a:pPr>
            <a:r>
              <a:rPr lang="en-US" sz="1600" dirty="0">
                <a:latin typeface="Consolas"/>
                <a:cs typeface="Consolas"/>
              </a:rPr>
              <a:t>class Car { </a:t>
            </a:r>
          </a:p>
          <a:p>
            <a:pPr marL="0" indent="0">
              <a:buNone/>
            </a:pPr>
            <a:r>
              <a:rPr lang="en-US" sz="1600" dirty="0">
                <a:solidFill>
                  <a:srgbClr val="008000"/>
                </a:solidFill>
                <a:latin typeface="Consolas"/>
                <a:cs typeface="Consolas"/>
              </a:rPr>
              <a:t>  String</a:t>
            </a:r>
            <a:r>
              <a:rPr lang="en-US" sz="1600" dirty="0">
                <a:latin typeface="Consolas"/>
                <a:cs typeface="Consolas"/>
              </a:rPr>
              <a:t> </a:t>
            </a:r>
            <a:r>
              <a:rPr lang="en-US" sz="1600" dirty="0">
                <a:solidFill>
                  <a:schemeClr val="accent6">
                    <a:lumMod val="75000"/>
                  </a:schemeClr>
                </a:solidFill>
                <a:latin typeface="Consolas"/>
                <a:cs typeface="Consolas"/>
              </a:rPr>
              <a:t>color</a:t>
            </a:r>
            <a:r>
              <a:rPr lang="en-US" sz="1600" dirty="0">
                <a:latin typeface="Consolas"/>
                <a:cs typeface="Consolas"/>
              </a:rPr>
              <a:t>; </a:t>
            </a:r>
          </a:p>
          <a:p>
            <a:pPr marL="0" indent="0">
              <a:buNone/>
            </a:pPr>
            <a:r>
              <a:rPr lang="en-US" sz="1600" dirty="0">
                <a:latin typeface="Consolas"/>
                <a:cs typeface="Consolas"/>
              </a:rPr>
              <a:t>  ... </a:t>
            </a:r>
          </a:p>
          <a:p>
            <a:pPr marL="0" indent="0">
              <a:buNone/>
            </a:pPr>
            <a:r>
              <a:rPr lang="en-US" sz="1600" dirty="0">
                <a:latin typeface="Consolas"/>
                <a:cs typeface="Consolas"/>
              </a:rPr>
              <a:t>  public </a:t>
            </a:r>
            <a:r>
              <a:rPr lang="en-US" sz="1600" dirty="0">
                <a:solidFill>
                  <a:srgbClr val="008000"/>
                </a:solidFill>
                <a:latin typeface="Consolas"/>
                <a:cs typeface="Consolas"/>
              </a:rPr>
              <a:t>String</a:t>
            </a:r>
            <a:r>
              <a:rPr lang="en-US" sz="1600" dirty="0">
                <a:latin typeface="Consolas"/>
                <a:cs typeface="Consolas"/>
              </a:rPr>
              <a:t> </a:t>
            </a:r>
            <a:r>
              <a:rPr lang="en-US" sz="1600" dirty="0" err="1">
                <a:solidFill>
                  <a:srgbClr val="FF0000"/>
                </a:solidFill>
                <a:latin typeface="Consolas"/>
                <a:cs typeface="Consolas"/>
              </a:rPr>
              <a:t>get</a:t>
            </a:r>
            <a:r>
              <a:rPr lang="en-US" sz="1600" dirty="0" err="1">
                <a:latin typeface="Consolas"/>
                <a:cs typeface="Consolas"/>
              </a:rPr>
              <a:t>Color</a:t>
            </a:r>
            <a:r>
              <a:rPr lang="en-US" sz="1600" dirty="0">
                <a:latin typeface="Consolas"/>
                <a:cs typeface="Consolas"/>
              </a:rPr>
              <a:t>() {</a:t>
            </a:r>
          </a:p>
          <a:p>
            <a:pPr marL="0" indent="0">
              <a:buNone/>
            </a:pPr>
            <a:r>
              <a:rPr lang="en-US" sz="1600" dirty="0">
                <a:latin typeface="Consolas"/>
                <a:cs typeface="Consolas"/>
              </a:rPr>
              <a:t>    return </a:t>
            </a:r>
            <a:r>
              <a:rPr lang="en-US" sz="1600" dirty="0">
                <a:solidFill>
                  <a:srgbClr val="E46C0A"/>
                </a:solidFill>
                <a:latin typeface="Consolas"/>
                <a:cs typeface="Consolas"/>
              </a:rPr>
              <a:t>color</a:t>
            </a:r>
            <a:r>
              <a:rPr lang="en-US" sz="1600" dirty="0">
                <a:latin typeface="Consolas"/>
                <a:cs typeface="Consolas"/>
              </a:rPr>
              <a:t>;</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r>
              <a:rPr lang="en-US" sz="1600" dirty="0">
                <a:latin typeface="Consolas"/>
                <a:cs typeface="Consolas"/>
              </a:rPr>
              <a:t>  public void </a:t>
            </a:r>
            <a:r>
              <a:rPr lang="en-US" sz="1600" dirty="0" err="1">
                <a:solidFill>
                  <a:srgbClr val="FF0000"/>
                </a:solidFill>
                <a:latin typeface="Consolas"/>
                <a:cs typeface="Consolas"/>
              </a:rPr>
              <a:t>set</a:t>
            </a:r>
            <a:r>
              <a:rPr lang="en-US" sz="1600" dirty="0" err="1">
                <a:latin typeface="Consolas"/>
                <a:cs typeface="Consolas"/>
              </a:rPr>
              <a:t>Color</a:t>
            </a:r>
            <a:r>
              <a:rPr lang="en-US" sz="1600" dirty="0">
                <a:latin typeface="Consolas"/>
                <a:cs typeface="Consolas"/>
              </a:rPr>
              <a:t>(</a:t>
            </a:r>
            <a:r>
              <a:rPr lang="en-US" sz="1600" dirty="0">
                <a:solidFill>
                  <a:srgbClr val="008000"/>
                </a:solidFill>
                <a:latin typeface="Consolas"/>
                <a:cs typeface="Consolas"/>
              </a:rPr>
              <a:t>String</a:t>
            </a:r>
            <a:r>
              <a:rPr lang="en-US" sz="1600" dirty="0">
                <a:latin typeface="Consolas"/>
                <a:cs typeface="Consolas"/>
              </a:rPr>
              <a:t> </a:t>
            </a:r>
            <a:r>
              <a:rPr lang="en-US" sz="1600" dirty="0">
                <a:solidFill>
                  <a:srgbClr val="E46C0A"/>
                </a:solidFill>
                <a:latin typeface="Consolas"/>
                <a:cs typeface="Consolas"/>
              </a:rPr>
              <a:t>color</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this.</a:t>
            </a:r>
            <a:r>
              <a:rPr lang="en-US" sz="1600" dirty="0" err="1">
                <a:solidFill>
                  <a:srgbClr val="E46C0A"/>
                </a:solidFill>
                <a:latin typeface="Consolas"/>
                <a:cs typeface="Consolas"/>
              </a:rPr>
              <a:t>color</a:t>
            </a:r>
            <a:r>
              <a:rPr lang="en-US" sz="1600" dirty="0">
                <a:latin typeface="Consolas"/>
                <a:cs typeface="Consolas"/>
              </a:rPr>
              <a:t> = </a:t>
            </a:r>
            <a:r>
              <a:rPr lang="en-US" sz="1600" dirty="0">
                <a:solidFill>
                  <a:srgbClr val="E46C0A"/>
                </a:solidFill>
                <a:latin typeface="Consolas"/>
                <a:cs typeface="Consolas"/>
              </a:rPr>
              <a:t>color</a:t>
            </a:r>
            <a:r>
              <a:rPr lang="en-US" sz="1600" dirty="0">
                <a:latin typeface="Consolas"/>
                <a:cs typeface="Consolas"/>
              </a:rPr>
              <a:t>;</a:t>
            </a:r>
          </a:p>
          <a:p>
            <a:pPr marL="0" indent="0">
              <a:buNone/>
            </a:pPr>
            <a:r>
              <a:rPr lang="en-US" sz="1600" dirty="0">
                <a:latin typeface="Consolas"/>
                <a:cs typeface="Consolas"/>
              </a:rPr>
              <a:t>  }	</a:t>
            </a:r>
          </a:p>
          <a:p>
            <a:pPr marL="0" indent="0">
              <a:buNone/>
            </a:pPr>
            <a:r>
              <a:rPr lang="en-US" sz="1600" dirty="0">
                <a:latin typeface="Consolas"/>
                <a:cs typeface="Consolas"/>
              </a:rPr>
              <a:t>}</a:t>
            </a: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19</a:t>
            </a:fld>
            <a:endParaRPr lang="it-IT" dirty="0"/>
          </a:p>
        </p:txBody>
      </p:sp>
    </p:spTree>
    <p:extLst>
      <p:ext uri="{BB962C8B-B14F-4D97-AF65-F5344CB8AC3E}">
        <p14:creationId xmlns:p14="http://schemas.microsoft.com/office/powerpoint/2010/main" val="2802160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err="1"/>
              <a:t>Classes</a:t>
            </a:r>
            <a:r>
              <a:rPr lang="it-IT" dirty="0"/>
              <a:t> and Objects</a:t>
            </a:r>
          </a:p>
        </p:txBody>
      </p:sp>
    </p:spTree>
    <p:extLst>
      <p:ext uri="{BB962C8B-B14F-4D97-AF65-F5344CB8AC3E}">
        <p14:creationId xmlns:p14="http://schemas.microsoft.com/office/powerpoint/2010/main" val="3808102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DC627C-C4A0-CE4E-82EF-034876FCD0AB}"/>
              </a:ext>
            </a:extLst>
          </p:cNvPr>
          <p:cNvSpPr>
            <a:spLocks noGrp="1"/>
          </p:cNvSpPr>
          <p:nvPr>
            <p:ph type="title"/>
          </p:nvPr>
        </p:nvSpPr>
        <p:spPr/>
        <p:txBody>
          <a:bodyPr/>
          <a:lstStyle/>
          <a:p>
            <a:r>
              <a:rPr lang="en-US" dirty="0"/>
              <a:t>Getters and Setters</a:t>
            </a:r>
            <a:endParaRPr lang="en-IT" dirty="0"/>
          </a:p>
        </p:txBody>
      </p:sp>
      <p:sp>
        <p:nvSpPr>
          <p:cNvPr id="7" name="Content Placeholder 6">
            <a:extLst>
              <a:ext uri="{FF2B5EF4-FFF2-40B4-BE49-F238E27FC236}">
                <a16:creationId xmlns:a16="http://schemas.microsoft.com/office/drawing/2014/main" id="{E3CAED40-FB34-F44A-9BFA-45E78EA5EEFD}"/>
              </a:ext>
            </a:extLst>
          </p:cNvPr>
          <p:cNvSpPr>
            <a:spLocks noGrp="1"/>
          </p:cNvSpPr>
          <p:nvPr>
            <p:ph idx="1"/>
          </p:nvPr>
        </p:nvSpPr>
        <p:spPr/>
        <p:txBody>
          <a:bodyPr>
            <a:normAutofit fontScale="77500" lnSpcReduction="20000"/>
          </a:bodyPr>
          <a:lstStyle/>
          <a:p>
            <a:pPr marL="0" indent="0">
              <a:buNone/>
            </a:pPr>
            <a:r>
              <a:rPr lang="en-GB" sz="2600" dirty="0">
                <a:solidFill>
                  <a:schemeClr val="accent6">
                    <a:lumMod val="75000"/>
                  </a:schemeClr>
                </a:solidFill>
              </a:rPr>
              <a:t>Why use getters and setters/accessors? (Answer #1)</a:t>
            </a:r>
          </a:p>
          <a:p>
            <a:pPr marL="0" indent="0">
              <a:buNone/>
            </a:pPr>
            <a:endParaRPr lang="en-GB" sz="2000" dirty="0"/>
          </a:p>
          <a:p>
            <a:pPr marL="400050" fontAlgn="base"/>
            <a:r>
              <a:rPr lang="en-GB" sz="2000" dirty="0"/>
              <a:t>Encapsulation of behaviour associated with getting or setting the property - this allows additional functionality (like validation) to be added more easily later.</a:t>
            </a:r>
          </a:p>
          <a:p>
            <a:pPr marL="400050" fontAlgn="base"/>
            <a:r>
              <a:rPr lang="en-GB" sz="2000" dirty="0"/>
              <a:t>Hiding the internal representation of the property while exposing a property using an alternative representation.</a:t>
            </a:r>
          </a:p>
          <a:p>
            <a:pPr marL="400050" fontAlgn="base"/>
            <a:r>
              <a:rPr lang="en-GB" sz="2000" dirty="0"/>
              <a:t>Insulating your public interface from change - allowing the public interface to remain constant while the implementation changes without affecting existing consumers.</a:t>
            </a:r>
          </a:p>
          <a:p>
            <a:pPr marL="400050" fontAlgn="base"/>
            <a:r>
              <a:rPr lang="en-GB" sz="2000" dirty="0"/>
              <a:t>Controlling the lifetime and memory management (disposal) semantics of the property - particularly important in non-managed memory environments (like C++ or Objective-C).</a:t>
            </a:r>
          </a:p>
          <a:p>
            <a:pPr marL="400050" fontAlgn="base"/>
            <a:r>
              <a:rPr lang="en-GB" sz="2000" dirty="0"/>
              <a:t>Providing a debugging interception point for when a property changes at runtime - debugging when and where a property changed to a particular value can be quite difficult without this in some languages.</a:t>
            </a:r>
          </a:p>
          <a:p>
            <a:pPr marL="400050" fontAlgn="base"/>
            <a:r>
              <a:rPr lang="en-GB" sz="2000" dirty="0"/>
              <a:t>Improved interoperability with libraries that are designed to operate against property getter/setters - Mocking, Serialization, and WPF come to mind.</a:t>
            </a:r>
          </a:p>
          <a:p>
            <a:pPr marL="400050" fontAlgn="base"/>
            <a:r>
              <a:rPr lang="en-GB" sz="2000" dirty="0"/>
              <a:t>Allowing inheritors to change the semantics of how the property behaves and is exposed by overriding the getter/setter methods.</a:t>
            </a:r>
          </a:p>
          <a:p>
            <a:pPr marL="400050" fontAlgn="base"/>
            <a:r>
              <a:rPr lang="en-GB" sz="2000" dirty="0"/>
              <a:t>Allowing the getter/setter to be passed around as lambda expressions rather than values.</a:t>
            </a:r>
          </a:p>
          <a:p>
            <a:pPr marL="400050" fontAlgn="base"/>
            <a:r>
              <a:rPr lang="en-GB" sz="2000" dirty="0"/>
              <a:t>Getters and setters can allow different access levels - for example the get may be public, but the set could be protected.</a:t>
            </a:r>
          </a:p>
          <a:p>
            <a:pPr marL="0" indent="0">
              <a:buNone/>
            </a:pPr>
            <a:endParaRPr lang="en-IT" sz="2000" dirty="0"/>
          </a:p>
          <a:p>
            <a:pPr marL="0" indent="0">
              <a:buNone/>
            </a:pPr>
            <a:r>
              <a:rPr lang="en-GB" sz="2000" dirty="0"/>
              <a:t>https://</a:t>
            </a:r>
            <a:r>
              <a:rPr lang="en-GB" sz="2000" dirty="0" err="1"/>
              <a:t>stackoverflow.com</a:t>
            </a:r>
            <a:r>
              <a:rPr lang="en-GB" sz="2000" dirty="0"/>
              <a:t>/questions/1568091/why-use-getters-and-setters-accessors</a:t>
            </a:r>
            <a:endParaRPr lang="en-IT" sz="2000" dirty="0"/>
          </a:p>
        </p:txBody>
      </p:sp>
      <p:sp>
        <p:nvSpPr>
          <p:cNvPr id="5" name="Slide Number Placeholder 4">
            <a:extLst>
              <a:ext uri="{FF2B5EF4-FFF2-40B4-BE49-F238E27FC236}">
                <a16:creationId xmlns:a16="http://schemas.microsoft.com/office/drawing/2014/main" id="{C99E3C1B-E111-4347-977B-16FF183B72F5}"/>
              </a:ext>
            </a:extLst>
          </p:cNvPr>
          <p:cNvSpPr>
            <a:spLocks noGrp="1"/>
          </p:cNvSpPr>
          <p:nvPr>
            <p:ph type="sldNum" sz="quarter" idx="12"/>
          </p:nvPr>
        </p:nvSpPr>
        <p:spPr/>
        <p:txBody>
          <a:bodyPr/>
          <a:lstStyle/>
          <a:p>
            <a:fld id="{D2040F39-7941-49A4-B48D-F201B18B6351}" type="slidenum">
              <a:rPr lang="it-IT" smtClean="0"/>
              <a:pPr/>
              <a:t>20</a:t>
            </a:fld>
            <a:endParaRPr lang="it-IT" dirty="0"/>
          </a:p>
        </p:txBody>
      </p:sp>
    </p:spTree>
    <p:extLst>
      <p:ext uri="{BB962C8B-B14F-4D97-AF65-F5344CB8AC3E}">
        <p14:creationId xmlns:p14="http://schemas.microsoft.com/office/powerpoint/2010/main" val="2724298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DC627C-C4A0-CE4E-82EF-034876FCD0AB}"/>
              </a:ext>
            </a:extLst>
          </p:cNvPr>
          <p:cNvSpPr>
            <a:spLocks noGrp="1"/>
          </p:cNvSpPr>
          <p:nvPr>
            <p:ph type="title"/>
          </p:nvPr>
        </p:nvSpPr>
        <p:spPr/>
        <p:txBody>
          <a:bodyPr/>
          <a:lstStyle/>
          <a:p>
            <a:r>
              <a:rPr lang="en-US" dirty="0"/>
              <a:t>Getters and Setters</a:t>
            </a:r>
            <a:endParaRPr lang="en-IT" dirty="0"/>
          </a:p>
        </p:txBody>
      </p:sp>
      <p:sp>
        <p:nvSpPr>
          <p:cNvPr id="7" name="Content Placeholder 6">
            <a:extLst>
              <a:ext uri="{FF2B5EF4-FFF2-40B4-BE49-F238E27FC236}">
                <a16:creationId xmlns:a16="http://schemas.microsoft.com/office/drawing/2014/main" id="{E3CAED40-FB34-F44A-9BFA-45E78EA5EEFD}"/>
              </a:ext>
            </a:extLst>
          </p:cNvPr>
          <p:cNvSpPr>
            <a:spLocks noGrp="1"/>
          </p:cNvSpPr>
          <p:nvPr>
            <p:ph idx="1"/>
          </p:nvPr>
        </p:nvSpPr>
        <p:spPr/>
        <p:txBody>
          <a:bodyPr>
            <a:normAutofit lnSpcReduction="10000"/>
          </a:bodyPr>
          <a:lstStyle/>
          <a:p>
            <a:pPr marL="0" indent="0">
              <a:buNone/>
            </a:pPr>
            <a:r>
              <a:rPr lang="en-GB" sz="2800" dirty="0">
                <a:solidFill>
                  <a:schemeClr val="accent6">
                    <a:lumMod val="75000"/>
                  </a:schemeClr>
                </a:solidFill>
              </a:rPr>
              <a:t>Why use getters and setters/accessors? (Answer #2)</a:t>
            </a:r>
          </a:p>
          <a:p>
            <a:r>
              <a:rPr lang="en-GB" sz="2400" dirty="0"/>
              <a:t>Because 2 weeks (months, years) from now when you realize that your setter needs to do more than just set the value, you'll also realize that the property has been used directly in 238 other classes :-)</a:t>
            </a:r>
            <a:endParaRPr lang="en-IT" sz="24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r>
              <a:rPr lang="en-GB" sz="2000" dirty="0"/>
              <a:t>https://</a:t>
            </a:r>
            <a:r>
              <a:rPr lang="en-GB" sz="2000" dirty="0" err="1"/>
              <a:t>stackoverflow.com</a:t>
            </a:r>
            <a:r>
              <a:rPr lang="en-GB" sz="2000" dirty="0"/>
              <a:t>/questions/1568091/why-use-getters-and-setters-accessors</a:t>
            </a:r>
            <a:endParaRPr lang="en-IT" sz="2000" dirty="0"/>
          </a:p>
        </p:txBody>
      </p:sp>
      <p:sp>
        <p:nvSpPr>
          <p:cNvPr id="5" name="Slide Number Placeholder 4">
            <a:extLst>
              <a:ext uri="{FF2B5EF4-FFF2-40B4-BE49-F238E27FC236}">
                <a16:creationId xmlns:a16="http://schemas.microsoft.com/office/drawing/2014/main" id="{C99E3C1B-E111-4347-977B-16FF183B72F5}"/>
              </a:ext>
            </a:extLst>
          </p:cNvPr>
          <p:cNvSpPr>
            <a:spLocks noGrp="1"/>
          </p:cNvSpPr>
          <p:nvPr>
            <p:ph type="sldNum" sz="quarter" idx="12"/>
          </p:nvPr>
        </p:nvSpPr>
        <p:spPr/>
        <p:txBody>
          <a:bodyPr/>
          <a:lstStyle/>
          <a:p>
            <a:fld id="{D2040F39-7941-49A4-B48D-F201B18B6351}" type="slidenum">
              <a:rPr lang="it-IT" smtClean="0"/>
              <a:pPr/>
              <a:t>21</a:t>
            </a:fld>
            <a:endParaRPr lang="it-IT" dirty="0"/>
          </a:p>
        </p:txBody>
      </p:sp>
    </p:spTree>
    <p:extLst>
      <p:ext uri="{BB962C8B-B14F-4D97-AF65-F5344CB8AC3E}">
        <p14:creationId xmlns:p14="http://schemas.microsoft.com/office/powerpoint/2010/main" val="3908976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2F1F-24E2-0042-BFE2-F2E7359917F7}"/>
              </a:ext>
            </a:extLst>
          </p:cNvPr>
          <p:cNvSpPr>
            <a:spLocks noGrp="1"/>
          </p:cNvSpPr>
          <p:nvPr>
            <p:ph type="title"/>
          </p:nvPr>
        </p:nvSpPr>
        <p:spPr/>
        <p:txBody>
          <a:bodyPr/>
          <a:lstStyle/>
          <a:p>
            <a:r>
              <a:rPr lang="en-GB" dirty="0" err="1"/>
              <a:t>toString</a:t>
            </a:r>
            <a:r>
              <a:rPr lang="en-GB" dirty="0"/>
              <a:t>()</a:t>
            </a:r>
          </a:p>
        </p:txBody>
      </p:sp>
      <p:sp>
        <p:nvSpPr>
          <p:cNvPr id="3" name="Content Placeholder 2">
            <a:extLst>
              <a:ext uri="{FF2B5EF4-FFF2-40B4-BE49-F238E27FC236}">
                <a16:creationId xmlns:a16="http://schemas.microsoft.com/office/drawing/2014/main" id="{1FD9B60E-21BE-054C-BAB2-160C36561B84}"/>
              </a:ext>
            </a:extLst>
          </p:cNvPr>
          <p:cNvSpPr>
            <a:spLocks noGrp="1"/>
          </p:cNvSpPr>
          <p:nvPr>
            <p:ph sz="half" idx="2"/>
          </p:nvPr>
        </p:nvSpPr>
        <p:spPr/>
        <p:txBody>
          <a:bodyPr>
            <a:normAutofit fontScale="47500" lnSpcReduction="20000"/>
          </a:bodyPr>
          <a:lstStyle/>
          <a:p>
            <a:pPr marL="0" indent="0">
              <a:buNone/>
            </a:pPr>
            <a:r>
              <a:rPr lang="it-IT" dirty="0">
                <a:latin typeface="Consolas" panose="020B0609020204030204" pitchFamily="49" charset="0"/>
                <a:cs typeface="Consolas" panose="020B0609020204030204" pitchFamily="49" charset="0"/>
              </a:rPr>
              <a:t>public </a:t>
            </a:r>
            <a:r>
              <a:rPr lang="it-IT" dirty="0" err="1">
                <a:latin typeface="Consolas" panose="020B0609020204030204" pitchFamily="49" charset="0"/>
                <a:cs typeface="Consolas" panose="020B0609020204030204" pitchFamily="49" charset="0"/>
              </a:rPr>
              <a:t>class</a:t>
            </a:r>
            <a:r>
              <a:rPr lang="it-IT" dirty="0">
                <a:latin typeface="Consolas" panose="020B0609020204030204" pitchFamily="49" charset="0"/>
                <a:cs typeface="Consolas" panose="020B0609020204030204" pitchFamily="49" charset="0"/>
              </a:rPr>
              <a:t> Point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int</a:t>
            </a:r>
            <a:r>
              <a:rPr lang="it-IT" dirty="0">
                <a:latin typeface="Consolas" panose="020B0609020204030204" pitchFamily="49" charset="0"/>
                <a:cs typeface="Consolas" panose="020B0609020204030204" pitchFamily="49" charset="0"/>
              </a:rPr>
              <a:t> x, y;</a:t>
            </a:r>
            <a:br>
              <a:rPr lang="it-IT" dirty="0">
                <a:latin typeface="Consolas" panose="020B0609020204030204" pitchFamily="49" charset="0"/>
                <a:cs typeface="Consolas" panose="020B0609020204030204" pitchFamily="49" charset="0"/>
              </a:rPr>
            </a:b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public Point(</a:t>
            </a:r>
            <a:r>
              <a:rPr lang="it-IT" dirty="0" err="1">
                <a:latin typeface="Consolas" panose="020B0609020204030204" pitchFamily="49" charset="0"/>
                <a:cs typeface="Consolas" panose="020B0609020204030204" pitchFamily="49" charset="0"/>
              </a:rPr>
              <a:t>int</a:t>
            </a:r>
            <a:r>
              <a:rPr lang="it-IT" dirty="0">
                <a:latin typeface="Consolas" panose="020B0609020204030204" pitchFamily="49" charset="0"/>
                <a:cs typeface="Consolas" panose="020B0609020204030204" pitchFamily="49" charset="0"/>
              </a:rPr>
              <a:t> x, </a:t>
            </a:r>
            <a:r>
              <a:rPr lang="it-IT" dirty="0" err="1">
                <a:latin typeface="Consolas" panose="020B0609020204030204" pitchFamily="49" charset="0"/>
                <a:cs typeface="Consolas" panose="020B0609020204030204" pitchFamily="49" charset="0"/>
              </a:rPr>
              <a:t>int</a:t>
            </a:r>
            <a:r>
              <a:rPr lang="it-IT" dirty="0">
                <a:latin typeface="Consolas" panose="020B0609020204030204" pitchFamily="49" charset="0"/>
                <a:cs typeface="Consolas" panose="020B0609020204030204" pitchFamily="49" charset="0"/>
              </a:rPr>
              <a:t> y)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this.x</a:t>
            </a:r>
            <a:r>
              <a:rPr lang="it-IT" dirty="0">
                <a:latin typeface="Consolas" panose="020B0609020204030204" pitchFamily="49" charset="0"/>
                <a:cs typeface="Consolas" panose="020B0609020204030204" pitchFamily="49" charset="0"/>
              </a:rPr>
              <a:t> = x;</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this.y</a:t>
            </a:r>
            <a:r>
              <a:rPr lang="it-IT" dirty="0">
                <a:latin typeface="Consolas" panose="020B0609020204030204" pitchFamily="49" charset="0"/>
                <a:cs typeface="Consolas" panose="020B0609020204030204" pitchFamily="49" charset="0"/>
              </a:rPr>
              <a:t> = y;</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br>
              <a:rPr lang="it-IT" dirty="0">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Override</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public </a:t>
            </a:r>
            <a:r>
              <a:rPr lang="it-IT" dirty="0" err="1">
                <a:solidFill>
                  <a:schemeClr val="accent6">
                    <a:lumMod val="75000"/>
                  </a:schemeClr>
                </a:solidFill>
                <a:latin typeface="Consolas" panose="020B0609020204030204" pitchFamily="49" charset="0"/>
                <a:cs typeface="Consolas" panose="020B0609020204030204" pitchFamily="49" charset="0"/>
              </a:rPr>
              <a:t>String</a:t>
            </a: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toString</a:t>
            </a:r>
            <a:r>
              <a:rPr lang="it-IT" dirty="0">
                <a:solidFill>
                  <a:schemeClr val="accent6">
                    <a:lumMod val="75000"/>
                  </a:schemeClr>
                </a:solidFill>
                <a:latin typeface="Consolas" panose="020B0609020204030204" pitchFamily="49" charset="0"/>
                <a:cs typeface="Consolas" panose="020B0609020204030204" pitchFamily="49" charset="0"/>
              </a:rPr>
              <a:t>()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return</a:t>
            </a:r>
            <a:r>
              <a:rPr lang="it-IT" dirty="0">
                <a:solidFill>
                  <a:schemeClr val="accent6">
                    <a:lumMod val="75000"/>
                  </a:schemeClr>
                </a:solidFill>
                <a:latin typeface="Consolas" panose="020B0609020204030204" pitchFamily="49" charset="0"/>
                <a:cs typeface="Consolas" panose="020B0609020204030204" pitchFamily="49" charset="0"/>
              </a:rPr>
              <a:t> "Point{"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"x=" + x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 y=" + y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public </a:t>
            </a:r>
            <a:r>
              <a:rPr lang="it-IT" dirty="0" err="1">
                <a:latin typeface="Consolas" panose="020B0609020204030204" pitchFamily="49" charset="0"/>
                <a:cs typeface="Consolas" panose="020B0609020204030204" pitchFamily="49" charset="0"/>
              </a:rPr>
              <a:t>static</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void</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main</a:t>
            </a:r>
            <a:r>
              <a:rPr lang="it-IT" dirty="0">
                <a:latin typeface="Consolas" panose="020B0609020204030204" pitchFamily="49" charset="0"/>
                <a:cs typeface="Consolas" panose="020B0609020204030204" pitchFamily="49" charset="0"/>
              </a:rPr>
              <a:t>(</a:t>
            </a:r>
            <a:r>
              <a:rPr lang="it-IT" dirty="0" err="1">
                <a:latin typeface="Consolas" panose="020B0609020204030204" pitchFamily="49" charset="0"/>
                <a:cs typeface="Consolas" panose="020B0609020204030204" pitchFamily="49" charset="0"/>
              </a:rPr>
              <a:t>String</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args</a:t>
            </a:r>
            <a:r>
              <a:rPr lang="it-IT" dirty="0">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System.</a:t>
            </a:r>
            <a:r>
              <a:rPr lang="it-IT" i="1" dirty="0" err="1">
                <a:latin typeface="Consolas" panose="020B0609020204030204" pitchFamily="49" charset="0"/>
                <a:cs typeface="Consolas" panose="020B0609020204030204" pitchFamily="49" charset="0"/>
              </a:rPr>
              <a:t>out</a:t>
            </a:r>
            <a:r>
              <a:rPr lang="it-IT" dirty="0" err="1">
                <a:latin typeface="Consolas" panose="020B0609020204030204" pitchFamily="49" charset="0"/>
                <a:cs typeface="Consolas" panose="020B0609020204030204" pitchFamily="49" charset="0"/>
              </a:rPr>
              <a:t>.println</a:t>
            </a:r>
            <a:r>
              <a:rPr lang="it-IT" dirty="0">
                <a:latin typeface="Consolas" panose="020B0609020204030204" pitchFamily="49" charset="0"/>
                <a:cs typeface="Consolas" panose="020B0609020204030204" pitchFamily="49" charset="0"/>
              </a:rPr>
              <a:t>(new Point(2, 3));</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a:t>
            </a:r>
          </a:p>
          <a:p>
            <a:pPr marL="0" indent="0">
              <a:buNone/>
            </a:pPr>
            <a:endParaRPr lang="it-IT" dirty="0">
              <a:latin typeface="Consolas" panose="020B0609020204030204" pitchFamily="49" charset="0"/>
              <a:cs typeface="Consolas" panose="020B0609020204030204" pitchFamily="49" charset="0"/>
            </a:endParaRPr>
          </a:p>
          <a:p>
            <a:pPr marL="0" indent="0">
              <a:buNone/>
            </a:pPr>
            <a:r>
              <a:rPr lang="it-IT" dirty="0">
                <a:latin typeface="Consolas" panose="020B0609020204030204" pitchFamily="49" charset="0"/>
                <a:cs typeface="Consolas" panose="020B0609020204030204" pitchFamily="49" charset="0"/>
              </a:rPr>
              <a:t># Output</a:t>
            </a:r>
          </a:p>
          <a:p>
            <a:pPr marL="0" indent="0">
              <a:buNone/>
            </a:pPr>
            <a:r>
              <a:rPr lang="it-IT" dirty="0">
                <a:latin typeface="Consolas" panose="020B0609020204030204" pitchFamily="49" charset="0"/>
                <a:cs typeface="Consolas" panose="020B0609020204030204" pitchFamily="49" charset="0"/>
              </a:rPr>
              <a:t>Point{x=2, y=3}</a:t>
            </a:r>
            <a:br>
              <a:rPr lang="it-IT" dirty="0">
                <a:latin typeface="Consolas" panose="020B0609020204030204" pitchFamily="49" charset="0"/>
                <a:cs typeface="Consolas" panose="020B0609020204030204" pitchFamily="49" charset="0"/>
              </a:rPr>
            </a:br>
            <a:endParaRPr lang="it-IT" dirty="0">
              <a:latin typeface="Consolas" panose="020B0609020204030204" pitchFamily="49" charset="0"/>
              <a:cs typeface="Consolas" panose="020B0609020204030204" pitchFamily="49" charset="0"/>
            </a:endParaRPr>
          </a:p>
          <a:p>
            <a:endParaRPr lang="en-IT" dirty="0"/>
          </a:p>
        </p:txBody>
      </p:sp>
      <p:sp>
        <p:nvSpPr>
          <p:cNvPr id="4" name="Slide Number Placeholder 3">
            <a:extLst>
              <a:ext uri="{FF2B5EF4-FFF2-40B4-BE49-F238E27FC236}">
                <a16:creationId xmlns:a16="http://schemas.microsoft.com/office/drawing/2014/main" id="{A4C53002-338C-7F40-A1DC-D98F01ABD08D}"/>
              </a:ext>
            </a:extLst>
          </p:cNvPr>
          <p:cNvSpPr>
            <a:spLocks noGrp="1"/>
          </p:cNvSpPr>
          <p:nvPr>
            <p:ph type="sldNum" sz="quarter" idx="12"/>
          </p:nvPr>
        </p:nvSpPr>
        <p:spPr/>
        <p:txBody>
          <a:bodyPr/>
          <a:lstStyle/>
          <a:p>
            <a:fld id="{D2040F39-7941-49A4-B48D-F201B18B6351}" type="slidenum">
              <a:rPr lang="it-IT" smtClean="0"/>
              <a:pPr/>
              <a:t>22</a:t>
            </a:fld>
            <a:endParaRPr lang="it-IT" dirty="0"/>
          </a:p>
        </p:txBody>
      </p:sp>
      <p:sp>
        <p:nvSpPr>
          <p:cNvPr id="7" name="Content Placeholder 6">
            <a:extLst>
              <a:ext uri="{FF2B5EF4-FFF2-40B4-BE49-F238E27FC236}">
                <a16:creationId xmlns:a16="http://schemas.microsoft.com/office/drawing/2014/main" id="{E599DDD3-A3EA-4D4C-BFAC-C55E0683A274}"/>
              </a:ext>
            </a:extLst>
          </p:cNvPr>
          <p:cNvSpPr>
            <a:spLocks noGrp="1"/>
          </p:cNvSpPr>
          <p:nvPr>
            <p:ph sz="half" idx="1"/>
          </p:nvPr>
        </p:nvSpPr>
        <p:spPr/>
        <p:txBody>
          <a:bodyPr>
            <a:noAutofit/>
          </a:bodyPr>
          <a:lstStyle/>
          <a:p>
            <a:r>
              <a:rPr lang="en-GB" sz="1400" dirty="0"/>
              <a:t>It is handy to obtain a </a:t>
            </a:r>
            <a:r>
              <a:rPr lang="en-GB" sz="1400" dirty="0">
                <a:solidFill>
                  <a:schemeClr val="accent6">
                    <a:lumMod val="75000"/>
                  </a:schemeClr>
                </a:solidFill>
              </a:rPr>
              <a:t>textual representation </a:t>
            </a:r>
            <a:r>
              <a:rPr lang="en-GB" sz="1400" dirty="0"/>
              <a:t>from objects</a:t>
            </a:r>
          </a:p>
          <a:p>
            <a:r>
              <a:rPr lang="en-GB" sz="1400" dirty="0"/>
              <a:t>In order to provide objects with this feature the method </a:t>
            </a:r>
            <a:r>
              <a:rPr lang="en-GB" sz="1400" i="1" dirty="0" err="1"/>
              <a:t>toString</a:t>
            </a:r>
            <a:r>
              <a:rPr lang="en-GB" sz="1400" i="1" dirty="0"/>
              <a:t>() </a:t>
            </a:r>
            <a:r>
              <a:rPr lang="en-GB" sz="1400" dirty="0"/>
              <a:t>have to be overridden (the default implementation resides in the Object class)</a:t>
            </a:r>
          </a:p>
          <a:p>
            <a:r>
              <a:rPr lang="en-US" sz="1400" i="1" dirty="0"/>
              <a:t>Can be automatically generated in IDEs. In IntelliJ Code -&gt; Generate…</a:t>
            </a:r>
            <a:endParaRPr lang="en-US" sz="1400" dirty="0"/>
          </a:p>
          <a:p>
            <a:endParaRPr lang="en-IT" sz="1200" dirty="0"/>
          </a:p>
          <a:p>
            <a:pPr marL="0" indent="0">
              <a:buNone/>
            </a:pPr>
            <a:r>
              <a:rPr lang="en-GB" sz="1000" dirty="0">
                <a:latin typeface="Consolas" panose="020B0609020204030204" pitchFamily="49" charset="0"/>
                <a:cs typeface="Consolas" panose="020B0609020204030204" pitchFamily="49" charset="0"/>
              </a:rPr>
              <a:t>public class Point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int x, y;</a:t>
            </a:r>
            <a:br>
              <a:rPr lang="en-GB" sz="1000" dirty="0">
                <a:latin typeface="Consolas" panose="020B0609020204030204" pitchFamily="49" charset="0"/>
                <a:cs typeface="Consolas" panose="020B0609020204030204" pitchFamily="49" charset="0"/>
              </a:rPr>
            </a:b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public Point(int x, int y)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this.x</a:t>
            </a:r>
            <a:r>
              <a:rPr lang="en-GB" sz="1000" dirty="0">
                <a:latin typeface="Consolas" panose="020B0609020204030204" pitchFamily="49" charset="0"/>
                <a:cs typeface="Consolas" panose="020B0609020204030204" pitchFamily="49" charset="0"/>
              </a:rPr>
              <a:t> = x;</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this.y</a:t>
            </a:r>
            <a:r>
              <a:rPr lang="en-GB" sz="1000" dirty="0">
                <a:latin typeface="Consolas" panose="020B0609020204030204" pitchFamily="49" charset="0"/>
                <a:cs typeface="Consolas" panose="020B0609020204030204" pitchFamily="49" charset="0"/>
              </a:rPr>
              <a:t> = y;</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br>
              <a:rPr lang="en-GB" sz="1000" dirty="0">
                <a:latin typeface="Consolas" panose="020B0609020204030204" pitchFamily="49" charset="0"/>
                <a:cs typeface="Consolas" panose="020B0609020204030204" pitchFamily="49" charset="0"/>
              </a:rPr>
            </a:b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public static void main(String[] </a:t>
            </a:r>
            <a:r>
              <a:rPr lang="en-GB" sz="1000" dirty="0" err="1">
                <a:latin typeface="Consolas" panose="020B0609020204030204" pitchFamily="49" charset="0"/>
                <a:cs typeface="Consolas" panose="020B0609020204030204" pitchFamily="49" charset="0"/>
              </a:rPr>
              <a:t>args</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Point p = new Point(2, 3);</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System.out.println</a:t>
            </a:r>
            <a:r>
              <a:rPr lang="en-GB" sz="1000" dirty="0">
                <a:latin typeface="Consolas" panose="020B0609020204030204" pitchFamily="49" charset="0"/>
                <a:cs typeface="Consolas" panose="020B0609020204030204" pitchFamily="49" charset="0"/>
              </a:rPr>
              <a:t>(p);</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System.</a:t>
            </a:r>
            <a:r>
              <a:rPr lang="en-GB" sz="1000" i="1" dirty="0" err="1">
                <a:latin typeface="Consolas" panose="020B0609020204030204" pitchFamily="49" charset="0"/>
                <a:cs typeface="Consolas" panose="020B0609020204030204" pitchFamily="49" charset="0"/>
              </a:rPr>
              <a:t>out</a:t>
            </a:r>
            <a:r>
              <a:rPr lang="en-GB" sz="1000" dirty="0" err="1">
                <a:latin typeface="Consolas" panose="020B0609020204030204" pitchFamily="49" charset="0"/>
                <a:cs typeface="Consolas" panose="020B0609020204030204" pitchFamily="49" charset="0"/>
              </a:rPr>
              <a:t>.println</a:t>
            </a:r>
            <a:r>
              <a:rPr lang="en-GB" sz="1000" dirty="0">
                <a:latin typeface="Consolas" panose="020B0609020204030204" pitchFamily="49" charset="0"/>
                <a:cs typeface="Consolas" panose="020B0609020204030204" pitchFamily="49" charset="0"/>
              </a:rPr>
              <a:t>(</a:t>
            </a:r>
            <a:r>
              <a:rPr lang="en-GB" sz="1000" dirty="0" err="1">
                <a:latin typeface="Consolas" panose="020B0609020204030204" pitchFamily="49" charset="0"/>
                <a:cs typeface="Consolas" panose="020B0609020204030204" pitchFamily="49" charset="0"/>
              </a:rPr>
              <a:t>System.</a:t>
            </a:r>
            <a:r>
              <a:rPr lang="en-GB" sz="1000" i="1" dirty="0" err="1">
                <a:latin typeface="Consolas" panose="020B0609020204030204" pitchFamily="49" charset="0"/>
                <a:cs typeface="Consolas" panose="020B0609020204030204" pitchFamily="49" charset="0"/>
              </a:rPr>
              <a:t>identityHashCode</a:t>
            </a:r>
            <a:r>
              <a:rPr lang="en-GB" sz="1000" dirty="0">
                <a:latin typeface="Consolas" panose="020B0609020204030204" pitchFamily="49" charset="0"/>
                <a:cs typeface="Consolas" panose="020B0609020204030204" pitchFamily="49" charset="0"/>
              </a:rPr>
              <a:t>(p));</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Output</a:t>
            </a:r>
          </a:p>
          <a:p>
            <a:pPr marL="0" indent="0">
              <a:buNone/>
            </a:pPr>
            <a:r>
              <a:rPr lang="en-GB" sz="1000" dirty="0">
                <a:latin typeface="Consolas" panose="020B0609020204030204" pitchFamily="49" charset="0"/>
                <a:cs typeface="Consolas" panose="020B0609020204030204" pitchFamily="49" charset="0"/>
                <a:hlinkClick r:id="rId2"/>
              </a:rPr>
              <a:t>org.nbicocchi.localmods.Point@7344699f</a:t>
            </a:r>
            <a:endParaRPr lang="en-GB" sz="1000" dirty="0">
              <a:latin typeface="Consolas" panose="020B0609020204030204" pitchFamily="49" charset="0"/>
              <a:cs typeface="Consolas" panose="020B0609020204030204" pitchFamily="49" charset="0"/>
            </a:endParaRPr>
          </a:p>
          <a:p>
            <a:pPr marL="0" indent="0">
              <a:buNone/>
            </a:pPr>
            <a:r>
              <a:rPr lang="en-IT" sz="1000" dirty="0">
                <a:latin typeface="Consolas" panose="020B0609020204030204" pitchFamily="49" charset="0"/>
                <a:cs typeface="Consolas" panose="020B0609020204030204" pitchFamily="49" charset="0"/>
              </a:rPr>
              <a:t>1933863327</a:t>
            </a:r>
            <a:endParaRPr lang="en-GB" sz="1000" dirty="0">
              <a:latin typeface="Consolas" panose="020B0609020204030204" pitchFamily="49" charset="0"/>
              <a:cs typeface="Consolas" panose="020B0609020204030204" pitchFamily="49" charset="0"/>
            </a:endParaRPr>
          </a:p>
          <a:p>
            <a:pPr marL="0" indent="0">
              <a:buNone/>
            </a:pPr>
            <a:endParaRPr lang="en-GB" sz="1200" dirty="0">
              <a:latin typeface="Consolas" panose="020B0609020204030204" pitchFamily="49" charset="0"/>
              <a:cs typeface="Consolas" panose="020B0609020204030204" pitchFamily="49" charset="0"/>
            </a:endParaRPr>
          </a:p>
          <a:p>
            <a:pPr marL="0" indent="0">
              <a:buNone/>
            </a:pPr>
            <a:endParaRPr lang="en-IT" sz="1200" dirty="0">
              <a:latin typeface="Consolas" panose="020B0609020204030204" pitchFamily="49" charset="0"/>
              <a:cs typeface="Consolas" panose="020B0609020204030204" pitchFamily="49" charset="0"/>
            </a:endParaRPr>
          </a:p>
          <a:p>
            <a:pPr marL="0" indent="0">
              <a:buNone/>
            </a:pPr>
            <a:endParaRPr lang="en-IT" sz="1200" dirty="0"/>
          </a:p>
        </p:txBody>
      </p:sp>
    </p:spTree>
    <p:extLst>
      <p:ext uri="{BB962C8B-B14F-4D97-AF65-F5344CB8AC3E}">
        <p14:creationId xmlns:p14="http://schemas.microsoft.com/office/powerpoint/2010/main" val="1540221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Static attributes and methods </a:t>
            </a:r>
            <a:endParaRPr lang="it-IT" dirty="0"/>
          </a:p>
        </p:txBody>
      </p:sp>
    </p:spTree>
    <p:extLst>
      <p:ext uri="{BB962C8B-B14F-4D97-AF65-F5344CB8AC3E}">
        <p14:creationId xmlns:p14="http://schemas.microsoft.com/office/powerpoint/2010/main" val="2579629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attributes and methods </a:t>
            </a:r>
          </a:p>
        </p:txBody>
      </p:sp>
      <p:sp>
        <p:nvSpPr>
          <p:cNvPr id="3" name="Content Placeholder 2"/>
          <p:cNvSpPr>
            <a:spLocks noGrp="1"/>
          </p:cNvSpPr>
          <p:nvPr>
            <p:ph sz="half" idx="1"/>
          </p:nvPr>
        </p:nvSpPr>
        <p:spPr/>
        <p:txBody>
          <a:bodyPr>
            <a:normAutofit/>
          </a:bodyPr>
          <a:lstStyle/>
          <a:p>
            <a:r>
              <a:rPr lang="en-US" sz="2000" dirty="0">
                <a:solidFill>
                  <a:schemeClr val="accent6">
                    <a:lumMod val="75000"/>
                  </a:schemeClr>
                </a:solidFill>
              </a:rPr>
              <a:t>Static attributes and methods are common to all instances of an object </a:t>
            </a:r>
          </a:p>
          <a:p>
            <a:r>
              <a:rPr lang="en-US" sz="2000" dirty="0">
                <a:solidFill>
                  <a:schemeClr val="accent6">
                    <a:lumMod val="75000"/>
                  </a:schemeClr>
                </a:solidFill>
              </a:rPr>
              <a:t>They exist even when no object has been instantiated!</a:t>
            </a:r>
          </a:p>
          <a:p>
            <a:r>
              <a:rPr lang="en-US" sz="2000" dirty="0"/>
              <a:t>Widely used for defining traditional functions inside OO software. Classes, in this case, are used just as containers. </a:t>
            </a:r>
            <a:r>
              <a:rPr lang="en-US" sz="2000" i="1" dirty="0"/>
              <a:t>See Math, Arrays, Collections classes.</a:t>
            </a:r>
          </a:p>
          <a:p>
            <a:r>
              <a:rPr lang="en-US" sz="2000" dirty="0"/>
              <a:t>Access: </a:t>
            </a:r>
            <a:r>
              <a:rPr lang="en-US" sz="2000" i="1" dirty="0" err="1"/>
              <a:t>ClassName.attributename|methodname</a:t>
            </a:r>
            <a:endParaRPr lang="en-US" sz="2000" i="1" dirty="0"/>
          </a:p>
          <a:p>
            <a:endParaRPr lang="en-US" sz="20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B1A4EFCE-4438-054B-90BB-59C4599BD30D}"/>
              </a:ext>
            </a:extLst>
          </p:cNvPr>
          <p:cNvSpPr>
            <a:spLocks noGrp="1"/>
          </p:cNvSpPr>
          <p:nvPr>
            <p:ph sz="half" idx="2"/>
          </p:nvPr>
        </p:nvSpPr>
        <p:spPr/>
        <p:txBody>
          <a:bodyPr>
            <a:normAutofit/>
          </a:bodyPr>
          <a:lstStyle/>
          <a:p>
            <a:pPr marL="0" indent="0">
              <a:buNone/>
            </a:pPr>
            <a:r>
              <a:rPr lang="en-US" sz="1600" dirty="0">
                <a:latin typeface="Consolas" panose="020B0609020204030204" pitchFamily="49" charset="0"/>
                <a:cs typeface="Consolas" panose="020B0609020204030204" pitchFamily="49" charset="0"/>
              </a:rPr>
              <a:t>Class Car {</a:t>
            </a:r>
          </a:p>
          <a:p>
            <a:pPr marL="0" indent="0">
              <a:buNone/>
            </a:pPr>
            <a:r>
              <a:rPr lang="en-US" sz="1600" dirty="0">
                <a:latin typeface="Consolas" panose="020B0609020204030204" pitchFamily="49" charset="0"/>
                <a:cs typeface="Consolas" panose="020B0609020204030204" pitchFamily="49" charset="0"/>
              </a:rPr>
              <a:t>	static final int </a:t>
            </a:r>
            <a:r>
              <a:rPr lang="en-US" sz="1600" dirty="0" err="1">
                <a:latin typeface="Consolas" panose="020B0609020204030204" pitchFamily="49" charset="0"/>
                <a:cs typeface="Consolas" panose="020B0609020204030204" pitchFamily="49" charset="0"/>
              </a:rPr>
              <a:t>nWheels</a:t>
            </a:r>
            <a:r>
              <a:rPr lang="en-US" sz="1600" dirty="0">
                <a:latin typeface="Consolas" panose="020B0609020204030204" pitchFamily="49" charset="0"/>
                <a:cs typeface="Consolas" panose="020B0609020204030204" pitchFamily="49" charset="0"/>
              </a:rPr>
              <a:t> = 4; </a:t>
            </a:r>
          </a:p>
          <a:p>
            <a:pPr marL="0" indent="0">
              <a:buNone/>
            </a:pPr>
            <a:r>
              <a:rPr lang="en-US" sz="1600" dirty="0">
                <a:latin typeface="Consolas" panose="020B0609020204030204" pitchFamily="49" charset="0"/>
                <a:cs typeface="Consolas" panose="020B0609020204030204" pitchFamily="49" charset="0"/>
              </a:rPr>
              <a:t>	/* </a:t>
            </a:r>
            <a:r>
              <a:rPr lang="mr-IN" sz="1600" dirty="0">
                <a:latin typeface="Consolas" panose="020B0609020204030204" pitchFamily="49" charset="0"/>
                <a:cs typeface="Consolas"/>
              </a:rPr>
              <a:t>…</a:t>
            </a:r>
            <a:r>
              <a:rPr lang="it-IT" sz="1600" dirty="0">
                <a:latin typeface="Consolas" panose="020B0609020204030204" pitchFamily="49" charset="0"/>
                <a:cs typeface="Consolas" panose="020B0609020204030204" pitchFamily="49" charset="0"/>
              </a:rPr>
              <a:t> */</a:t>
            </a: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 </a:t>
            </a:r>
          </a:p>
          <a:p>
            <a:pPr marL="0" indent="0">
              <a:buNone/>
            </a:pP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public static void main(String[] </a:t>
            </a:r>
            <a:r>
              <a:rPr lang="en-US" sz="1600" dirty="0" err="1">
                <a:latin typeface="Consolas" panose="020B0609020204030204" pitchFamily="49" charset="0"/>
                <a:cs typeface="Consolas" panose="020B0609020204030204" pitchFamily="49" charset="0"/>
              </a:rPr>
              <a:t>args</a:t>
            </a:r>
            <a:r>
              <a:rPr lang="en-US"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 access to static attributes */</a:t>
            </a:r>
          </a:p>
          <a:p>
            <a:pPr marL="0" indent="0">
              <a:buNone/>
            </a:pPr>
            <a:r>
              <a:rPr lang="en-US" sz="1600" dirty="0">
                <a:latin typeface="Consolas" panose="020B0609020204030204" pitchFamily="49" charset="0"/>
                <a:cs typeface="Consolas" panose="020B0609020204030204" pitchFamily="49" charset="0"/>
              </a:rPr>
              <a:t>	int </a:t>
            </a:r>
            <a:r>
              <a:rPr lang="en-US" sz="1600" dirty="0" err="1">
                <a:latin typeface="Consolas" panose="020B0609020204030204" pitchFamily="49" charset="0"/>
                <a:cs typeface="Consolas" panose="020B0609020204030204" pitchFamily="49" charset="0"/>
              </a:rPr>
              <a:t>nw</a:t>
            </a:r>
            <a:r>
              <a:rPr lang="en-US" sz="1600" dirty="0">
                <a:latin typeface="Consolas" panose="020B0609020204030204" pitchFamily="49" charset="0"/>
                <a:cs typeface="Consolas" panose="020B0609020204030204" pitchFamily="49" charset="0"/>
              </a:rPr>
              <a:t> = </a:t>
            </a:r>
            <a:r>
              <a:rPr lang="en-US" sz="1600" dirty="0" err="1">
                <a:solidFill>
                  <a:schemeClr val="accent6">
                    <a:lumMod val="75000"/>
                  </a:schemeClr>
                </a:solidFill>
                <a:latin typeface="Consolas" panose="020B0609020204030204" pitchFamily="49" charset="0"/>
                <a:cs typeface="Consolas" panose="020B0609020204030204" pitchFamily="49" charset="0"/>
              </a:rPr>
              <a:t>Car.nWheels</a:t>
            </a:r>
            <a:r>
              <a:rPr lang="en-US"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double pi = </a:t>
            </a:r>
            <a:r>
              <a:rPr lang="en-US" sz="1600" dirty="0" err="1">
                <a:solidFill>
                  <a:schemeClr val="accent6">
                    <a:lumMod val="75000"/>
                  </a:schemeClr>
                </a:solidFill>
                <a:latin typeface="Consolas" panose="020B0609020204030204" pitchFamily="49" charset="0"/>
                <a:cs typeface="Consolas" panose="020B0609020204030204" pitchFamily="49" charset="0"/>
              </a:rPr>
              <a:t>Math.PI</a:t>
            </a:r>
            <a:r>
              <a:rPr lang="en-US" sz="1600" dirty="0">
                <a:solidFill>
                  <a:schemeClr val="accent6">
                    <a:lumMod val="75000"/>
                  </a:schemeClr>
                </a:solidFill>
                <a:latin typeface="Consolas" panose="020B0609020204030204" pitchFamily="49" charset="0"/>
                <a:cs typeface="Consolas" panose="020B0609020204030204" pitchFamily="49" charset="0"/>
              </a:rPr>
              <a:t>;</a:t>
            </a:r>
          </a:p>
          <a:p>
            <a:pPr marL="0" indent="0">
              <a:buNone/>
            </a:pPr>
            <a:r>
              <a:rPr lang="en-US" sz="1600" dirty="0">
                <a:latin typeface="Consolas" panose="020B0609020204030204" pitchFamily="49" charset="0"/>
                <a:cs typeface="Consolas" panose="020B0609020204030204" pitchFamily="49" charset="0"/>
              </a:rPr>
              <a:t>}</a:t>
            </a:r>
          </a:p>
          <a:p>
            <a:pPr marL="0" indent="0">
              <a:buNone/>
            </a:pPr>
            <a:endParaRPr lang="en-US" sz="1600" dirty="0">
              <a:latin typeface="Consolas" panose="020B0609020204030204" pitchFamily="49" charset="0"/>
              <a:cs typeface="Consolas" panose="020B0609020204030204" pitchFamily="49" charset="0"/>
            </a:endParaRPr>
          </a:p>
          <a:p>
            <a:endParaRPr lang="en-US" sz="1600" dirty="0">
              <a:latin typeface="Consolas" panose="020B0609020204030204" pitchFamily="49" charset="0"/>
              <a:cs typeface="Consolas" panose="020B0609020204030204" pitchFamily="49" charset="0"/>
            </a:endParaRPr>
          </a:p>
          <a:p>
            <a:endParaRPr lang="en-US" sz="1600" dirty="0">
              <a:latin typeface="Consolas" panose="020B0609020204030204" pitchFamily="49" charset="0"/>
              <a:cs typeface="Consolas" panose="020B0609020204030204" pitchFamily="49" charset="0"/>
            </a:endParaRP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24</a:t>
            </a:fld>
            <a:endParaRPr lang="it-IT" dirty="0"/>
          </a:p>
        </p:txBody>
      </p:sp>
    </p:spTree>
    <p:extLst>
      <p:ext uri="{BB962C8B-B14F-4D97-AF65-F5344CB8AC3E}">
        <p14:creationId xmlns:p14="http://schemas.microsoft.com/office/powerpoint/2010/main" val="2240364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attributes and methods </a:t>
            </a:r>
          </a:p>
        </p:txBody>
      </p:sp>
      <p:sp>
        <p:nvSpPr>
          <p:cNvPr id="3" name="Content Placeholder 2"/>
          <p:cNvSpPr>
            <a:spLocks noGrp="1"/>
          </p:cNvSpPr>
          <p:nvPr>
            <p:ph sz="half" idx="1"/>
          </p:nvPr>
        </p:nvSpPr>
        <p:spPr/>
        <p:txBody>
          <a:bodyPr>
            <a:normAutofit/>
          </a:bodyPr>
          <a:lstStyle/>
          <a:p>
            <a:r>
              <a:rPr lang="en-US" sz="2000" dirty="0">
                <a:solidFill>
                  <a:schemeClr val="accent6">
                    <a:lumMod val="75000"/>
                  </a:schemeClr>
                </a:solidFill>
              </a:rPr>
              <a:t>Static attributes and methods are common to all instances of an object </a:t>
            </a:r>
          </a:p>
          <a:p>
            <a:r>
              <a:rPr lang="en-US" sz="2000" dirty="0">
                <a:solidFill>
                  <a:schemeClr val="accent6">
                    <a:lumMod val="75000"/>
                  </a:schemeClr>
                </a:solidFill>
              </a:rPr>
              <a:t>They exist even when no object has been instantiated!</a:t>
            </a:r>
          </a:p>
          <a:p>
            <a:r>
              <a:rPr lang="en-US" sz="2000" dirty="0"/>
              <a:t>Widely used for defining traditional functions inside OO software. Classes, in this case, are used just as containers. </a:t>
            </a:r>
            <a:r>
              <a:rPr lang="en-US" sz="2000" i="1" dirty="0"/>
              <a:t>See Math, Arrays, Collections classes.</a:t>
            </a:r>
          </a:p>
          <a:p>
            <a:r>
              <a:rPr lang="en-US" sz="2000" dirty="0"/>
              <a:t>Access: </a:t>
            </a:r>
            <a:r>
              <a:rPr lang="en-US" sz="2000" i="1" dirty="0" err="1"/>
              <a:t>ClassName.attributename|methodname</a:t>
            </a:r>
            <a:endParaRPr lang="en-US" sz="2000" i="1" dirty="0"/>
          </a:p>
          <a:p>
            <a:endParaRPr lang="en-US" sz="20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B1A4EFCE-4438-054B-90BB-59C4599BD30D}"/>
              </a:ext>
            </a:extLst>
          </p:cNvPr>
          <p:cNvSpPr>
            <a:spLocks noGrp="1"/>
          </p:cNvSpPr>
          <p:nvPr>
            <p:ph sz="half" idx="2"/>
          </p:nvPr>
        </p:nvSpPr>
        <p:spPr/>
        <p:txBody>
          <a:bodyPr>
            <a:normAutofit/>
          </a:bodyPr>
          <a:lstStyle/>
          <a:p>
            <a:pPr marL="0" indent="0">
              <a:buNone/>
            </a:pPr>
            <a:r>
              <a:rPr lang="en-US" sz="1600" dirty="0">
                <a:latin typeface="Consolas" panose="020B0609020204030204" pitchFamily="49" charset="0"/>
                <a:cs typeface="Consolas" panose="020B0609020204030204" pitchFamily="49" charset="0"/>
              </a:rPr>
              <a:t>Class Car {</a:t>
            </a:r>
          </a:p>
          <a:p>
            <a:pPr marL="0" indent="0">
              <a:buNone/>
            </a:pPr>
            <a:r>
              <a:rPr lang="en-US" sz="1600" dirty="0">
                <a:latin typeface="Consolas" panose="020B0609020204030204" pitchFamily="49" charset="0"/>
                <a:cs typeface="Consolas" panose="020B0609020204030204" pitchFamily="49" charset="0"/>
              </a:rPr>
              <a:t>	static final int </a:t>
            </a:r>
            <a:r>
              <a:rPr lang="en-US" sz="1600" dirty="0" err="1">
                <a:latin typeface="Consolas" panose="020B0609020204030204" pitchFamily="49" charset="0"/>
                <a:cs typeface="Consolas" panose="020B0609020204030204" pitchFamily="49" charset="0"/>
              </a:rPr>
              <a:t>nWheels</a:t>
            </a:r>
            <a:r>
              <a:rPr lang="en-US" sz="1600" dirty="0">
                <a:latin typeface="Consolas" panose="020B0609020204030204" pitchFamily="49" charset="0"/>
                <a:cs typeface="Consolas" panose="020B0609020204030204" pitchFamily="49" charset="0"/>
              </a:rPr>
              <a:t> = 4; </a:t>
            </a:r>
          </a:p>
          <a:p>
            <a:pPr marL="0" indent="0">
              <a:buNone/>
            </a:pPr>
            <a:r>
              <a:rPr lang="en-US"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int</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getWheels</a:t>
            </a:r>
            <a:r>
              <a:rPr lang="it-IT" sz="1600" dirty="0">
                <a:latin typeface="Consolas" panose="020B0609020204030204" pitchFamily="49" charset="0"/>
                <a:cs typeface="Consolas" panose="020B0609020204030204" pitchFamily="49" charset="0"/>
              </a:rPr>
              <a:t>() {</a:t>
            </a:r>
          </a:p>
          <a:p>
            <a:pPr marL="0" indent="0">
              <a:buNone/>
            </a:pP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return</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nWheels</a:t>
            </a:r>
            <a:r>
              <a:rPr lang="it-IT" sz="1600" dirty="0">
                <a:latin typeface="Consolas" panose="020B0609020204030204" pitchFamily="49" charset="0"/>
                <a:cs typeface="Consolas" panose="020B0609020204030204" pitchFamily="49" charset="0"/>
              </a:rPr>
              <a:t>;</a:t>
            </a:r>
          </a:p>
          <a:p>
            <a:pPr marL="0" indent="0">
              <a:buNone/>
            </a:pPr>
            <a:r>
              <a:rPr lang="it-IT"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 </a:t>
            </a:r>
            <a:r>
              <a:rPr lang="mr-IN" sz="1600" dirty="0">
                <a:latin typeface="Consolas" panose="020B0609020204030204" pitchFamily="49" charset="0"/>
                <a:cs typeface="Consolas"/>
              </a:rPr>
              <a:t>…</a:t>
            </a:r>
            <a:r>
              <a:rPr lang="it-IT" sz="1600" dirty="0">
                <a:latin typeface="Consolas" panose="020B0609020204030204" pitchFamily="49" charset="0"/>
                <a:cs typeface="Consolas" panose="020B0609020204030204" pitchFamily="49" charset="0"/>
              </a:rPr>
              <a:t> */</a:t>
            </a: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 </a:t>
            </a:r>
          </a:p>
          <a:p>
            <a:pPr marL="0" indent="0">
              <a:buNone/>
            </a:pP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public static void main(String[] </a:t>
            </a:r>
            <a:r>
              <a:rPr lang="en-US" sz="1600" dirty="0" err="1">
                <a:latin typeface="Consolas" panose="020B0609020204030204" pitchFamily="49" charset="0"/>
                <a:cs typeface="Consolas" panose="020B0609020204030204" pitchFamily="49" charset="0"/>
              </a:rPr>
              <a:t>args</a:t>
            </a:r>
            <a:r>
              <a:rPr lang="en-US"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access</a:t>
            </a:r>
            <a:r>
              <a:rPr lang="it-IT" sz="1600" dirty="0">
                <a:latin typeface="Consolas" panose="020B0609020204030204" pitchFamily="49" charset="0"/>
                <a:cs typeface="Consolas" panose="020B0609020204030204" pitchFamily="49" charset="0"/>
              </a:rPr>
              <a:t> to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methods</a:t>
            </a:r>
            <a:r>
              <a:rPr lang="it-IT" sz="1600" dirty="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	</a:t>
            </a:r>
          </a:p>
          <a:p>
            <a:pPr marL="0" indent="0">
              <a:buNone/>
            </a:pPr>
            <a:r>
              <a:rPr lang="en-US" sz="1600" dirty="0">
                <a:solidFill>
                  <a:schemeClr val="accent6">
                    <a:lumMod val="75000"/>
                  </a:schemeClr>
                </a:solidFill>
                <a:latin typeface="Consolas" panose="020B0609020204030204" pitchFamily="49" charset="0"/>
                <a:cs typeface="Consolas" panose="020B0609020204030204" pitchFamily="49" charset="0"/>
              </a:rPr>
              <a:t>	</a:t>
            </a:r>
            <a:r>
              <a:rPr lang="en-US" sz="1600" dirty="0" err="1">
                <a:solidFill>
                  <a:schemeClr val="accent6">
                    <a:lumMod val="75000"/>
                  </a:schemeClr>
                </a:solidFill>
                <a:latin typeface="Consolas" panose="020B0609020204030204" pitchFamily="49" charset="0"/>
                <a:cs typeface="Consolas" panose="020B0609020204030204" pitchFamily="49" charset="0"/>
              </a:rPr>
              <a:t>Car.getWheels</a:t>
            </a:r>
            <a:r>
              <a:rPr lang="en-US" sz="1600" dirty="0">
                <a:solidFill>
                  <a:schemeClr val="accent6">
                    <a:lumMod val="75000"/>
                  </a:schemeClr>
                </a:solidFill>
                <a:latin typeface="Consolas" panose="020B0609020204030204" pitchFamily="49" charset="0"/>
                <a:cs typeface="Consolas" panose="020B0609020204030204" pitchFamily="49" charset="0"/>
              </a:rPr>
              <a:t>();</a:t>
            </a:r>
          </a:p>
          <a:p>
            <a:pPr marL="0" indent="0">
              <a:buNone/>
            </a:pPr>
            <a:r>
              <a:rPr lang="it-IT" sz="1600" dirty="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Double cos = </a:t>
            </a:r>
            <a:r>
              <a:rPr lang="en-US" sz="1600" dirty="0" err="1">
                <a:solidFill>
                  <a:srgbClr val="E46C0A"/>
                </a:solidFill>
                <a:latin typeface="Consolas" panose="020B0609020204030204" pitchFamily="49" charset="0"/>
                <a:cs typeface="Consolas" panose="020B0609020204030204" pitchFamily="49" charset="0"/>
              </a:rPr>
              <a:t>Math.cos</a:t>
            </a:r>
            <a:r>
              <a:rPr lang="en-US" sz="1600" dirty="0">
                <a:solidFill>
                  <a:srgbClr val="E46C0A"/>
                </a:solidFill>
                <a:latin typeface="Consolas" panose="020B0609020204030204" pitchFamily="49" charset="0"/>
                <a:cs typeface="Consolas" panose="020B0609020204030204" pitchFamily="49" charset="0"/>
              </a:rPr>
              <a:t>();</a:t>
            </a:r>
          </a:p>
          <a:p>
            <a:pPr marL="0" indent="0">
              <a:buNone/>
            </a:pPr>
            <a:r>
              <a:rPr lang="en-US" sz="1600" dirty="0">
                <a:latin typeface="Consolas" panose="020B0609020204030204" pitchFamily="49" charset="0"/>
                <a:cs typeface="Consolas" panose="020B0609020204030204" pitchFamily="49" charset="0"/>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25</a:t>
            </a:fld>
            <a:endParaRPr lang="it-IT" dirty="0"/>
          </a:p>
        </p:txBody>
      </p:sp>
    </p:spTree>
    <p:extLst>
      <p:ext uri="{BB962C8B-B14F-4D97-AF65-F5344CB8AC3E}">
        <p14:creationId xmlns:p14="http://schemas.microsoft.com/office/powerpoint/2010/main" val="4005102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dotted notations</a:t>
            </a:r>
          </a:p>
        </p:txBody>
      </p:sp>
      <p:sp>
        <p:nvSpPr>
          <p:cNvPr id="3" name="Content Placeholder 2"/>
          <p:cNvSpPr>
            <a:spLocks noGrp="1"/>
          </p:cNvSpPr>
          <p:nvPr>
            <p:ph idx="1"/>
          </p:nvPr>
        </p:nvSpPr>
        <p:spPr/>
        <p:txBody>
          <a:bodyPr>
            <a:normAutofit/>
          </a:bodyPr>
          <a:lstStyle/>
          <a:p>
            <a:r>
              <a:rPr lang="en-US" dirty="0"/>
              <a:t>Dotted notations can be combined </a:t>
            </a:r>
          </a:p>
          <a:p>
            <a:pPr lvl="1"/>
            <a:r>
              <a:rPr lang="en-US" sz="2400" dirty="0" err="1">
                <a:latin typeface="Consolas" panose="020B0609020204030204" pitchFamily="49" charset="0"/>
                <a:cs typeface="Consolas" panose="020B0609020204030204" pitchFamily="49" charset="0"/>
              </a:rPr>
              <a:t>System.out.println</a:t>
            </a:r>
            <a:r>
              <a:rPr lang="en-US" sz="2400" dirty="0">
                <a:latin typeface="Consolas" panose="020B0609020204030204" pitchFamily="49" charset="0"/>
                <a:cs typeface="Consolas" panose="020B0609020204030204" pitchFamily="49" charset="0"/>
              </a:rPr>
              <a:t>(“Hello world!”); </a:t>
            </a:r>
          </a:p>
          <a:p>
            <a:r>
              <a:rPr lang="en-US" dirty="0">
                <a:solidFill>
                  <a:schemeClr val="accent6">
                    <a:lumMod val="75000"/>
                  </a:schemeClr>
                </a:solidFill>
              </a:rPr>
              <a:t>System</a:t>
            </a:r>
            <a:r>
              <a:rPr lang="en-US" dirty="0"/>
              <a:t> is a class in package </a:t>
            </a:r>
            <a:r>
              <a:rPr lang="en-US" dirty="0" err="1"/>
              <a:t>java.lang</a:t>
            </a:r>
            <a:endParaRPr lang="en-US" dirty="0"/>
          </a:p>
          <a:p>
            <a:r>
              <a:rPr lang="en-US" dirty="0">
                <a:solidFill>
                  <a:schemeClr val="accent6">
                    <a:lumMod val="75000"/>
                  </a:schemeClr>
                </a:solidFill>
              </a:rPr>
              <a:t>Out</a:t>
            </a:r>
            <a:r>
              <a:rPr lang="en-US" dirty="0"/>
              <a:t> is a (static) attribute of System referencing an object of class </a:t>
            </a:r>
            <a:r>
              <a:rPr lang="en-US" dirty="0" err="1"/>
              <a:t>PrintStream</a:t>
            </a:r>
            <a:r>
              <a:rPr lang="en-US" dirty="0"/>
              <a:t> (representing the standard output) </a:t>
            </a:r>
          </a:p>
          <a:p>
            <a:r>
              <a:rPr lang="en-US" dirty="0" err="1">
                <a:solidFill>
                  <a:schemeClr val="accent6">
                    <a:lumMod val="75000"/>
                  </a:schemeClr>
                </a:solidFill>
              </a:rPr>
              <a:t>println</a:t>
            </a:r>
            <a:r>
              <a:rPr lang="en-US" dirty="0">
                <a:solidFill>
                  <a:schemeClr val="accent6">
                    <a:lumMod val="75000"/>
                  </a:schemeClr>
                </a:solidFill>
              </a:rPr>
              <a:t>() </a:t>
            </a:r>
            <a:r>
              <a:rPr lang="en-US" dirty="0"/>
              <a:t>is a method of </a:t>
            </a:r>
            <a:r>
              <a:rPr lang="en-US" dirty="0" err="1"/>
              <a:t>PrintStream</a:t>
            </a:r>
            <a:r>
              <a:rPr lang="en-US" dirty="0"/>
              <a:t> which prints a given string</a:t>
            </a: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26</a:t>
            </a:fld>
            <a:endParaRPr lang="it-IT" dirty="0"/>
          </a:p>
        </p:txBody>
      </p:sp>
    </p:spTree>
    <p:extLst>
      <p:ext uri="{BB962C8B-B14F-4D97-AF65-F5344CB8AC3E}">
        <p14:creationId xmlns:p14="http://schemas.microsoft.com/office/powerpoint/2010/main" val="4112633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Wrapper Classes</a:t>
            </a:r>
            <a:endParaRPr lang="it-IT" dirty="0"/>
          </a:p>
        </p:txBody>
      </p:sp>
    </p:spTree>
    <p:extLst>
      <p:ext uri="{BB962C8B-B14F-4D97-AF65-F5344CB8AC3E}">
        <p14:creationId xmlns:p14="http://schemas.microsoft.com/office/powerpoint/2010/main" val="721564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Wrapper Classes</a:t>
            </a:r>
          </a:p>
        </p:txBody>
      </p:sp>
      <p:sp>
        <p:nvSpPr>
          <p:cNvPr id="3" name="Content Placeholder 2"/>
          <p:cNvSpPr>
            <a:spLocks noGrp="1"/>
          </p:cNvSpPr>
          <p:nvPr>
            <p:ph sz="half" idx="1"/>
          </p:nvPr>
        </p:nvSpPr>
        <p:spPr/>
        <p:txBody>
          <a:bodyPr>
            <a:noAutofit/>
          </a:bodyPr>
          <a:lstStyle/>
          <a:p>
            <a:r>
              <a:rPr lang="en-US" sz="2200" dirty="0"/>
              <a:t>In an ideal OO environment, only classes and objects should exist</a:t>
            </a:r>
          </a:p>
          <a:p>
            <a:r>
              <a:rPr lang="en-US" sz="2200" dirty="0"/>
              <a:t>For the sake of </a:t>
            </a:r>
            <a:r>
              <a:rPr lang="en-US" sz="2200" dirty="0">
                <a:solidFill>
                  <a:schemeClr val="accent6">
                    <a:lumMod val="75000"/>
                  </a:schemeClr>
                </a:solidFill>
              </a:rPr>
              <a:t>performance</a:t>
            </a:r>
            <a:r>
              <a:rPr lang="en-US" sz="2200" dirty="0"/>
              <a:t>, Java also uses primitive types (int, float, etc.). Other languages, such as Python, do not support primitive types (everything is an object).</a:t>
            </a:r>
          </a:p>
          <a:p>
            <a:r>
              <a:rPr lang="en-US" sz="2200" dirty="0">
                <a:solidFill>
                  <a:srgbClr val="E46C0A"/>
                </a:solidFill>
              </a:rPr>
              <a:t>Wrapper classes are </a:t>
            </a:r>
            <a:r>
              <a:rPr lang="en-US" sz="2200" i="1" dirty="0">
                <a:solidFill>
                  <a:srgbClr val="E46C0A"/>
                </a:solidFill>
              </a:rPr>
              <a:t>objectivized</a:t>
            </a:r>
            <a:r>
              <a:rPr lang="en-US" sz="2200" dirty="0">
                <a:solidFill>
                  <a:srgbClr val="E46C0A"/>
                </a:solidFill>
              </a:rPr>
              <a:t> versions of primitive types</a:t>
            </a:r>
          </a:p>
          <a:p>
            <a:r>
              <a:rPr lang="en-GB" sz="2200" dirty="0"/>
              <a:t>Wrapper classes provide several methods for </a:t>
            </a:r>
            <a:r>
              <a:rPr lang="en-GB" sz="2200" dirty="0">
                <a:solidFill>
                  <a:schemeClr val="accent6">
                    <a:lumMod val="75000"/>
                  </a:schemeClr>
                </a:solidFill>
              </a:rPr>
              <a:t>converting to and from primitive types, objectivized versions and Strings</a:t>
            </a:r>
            <a:r>
              <a:rPr lang="en-GB" sz="2200" dirty="0"/>
              <a:t>, as well as other constants and useful methods.</a:t>
            </a:r>
            <a:br>
              <a:rPr lang="en-GB" sz="2200" dirty="0"/>
            </a:br>
            <a:endParaRPr lang="en-US" sz="2200" dirty="0"/>
          </a:p>
        </p:txBody>
      </p:sp>
      <p:sp>
        <p:nvSpPr>
          <p:cNvPr id="5" name="Content Placeholder 4">
            <a:extLst>
              <a:ext uri="{FF2B5EF4-FFF2-40B4-BE49-F238E27FC236}">
                <a16:creationId xmlns:a16="http://schemas.microsoft.com/office/drawing/2014/main" id="{75870537-C3E4-7240-9FBC-D4912C2DFC68}"/>
              </a:ext>
            </a:extLst>
          </p:cNvPr>
          <p:cNvSpPr>
            <a:spLocks noGrp="1"/>
          </p:cNvSpPr>
          <p:nvPr>
            <p:ph sz="half" idx="2"/>
          </p:nvPr>
        </p:nvSpPr>
        <p:spPr/>
        <p:txBody>
          <a:bodyPr>
            <a:normAutofit lnSpcReduction="10000"/>
          </a:bodyPr>
          <a:lstStyle/>
          <a:p>
            <a:r>
              <a:rPr lang="en-GB" dirty="0"/>
              <a:t>b</a:t>
            </a:r>
            <a:r>
              <a:rPr lang="en-IT" dirty="0"/>
              <a:t>oolean	 	Boolean 	</a:t>
            </a:r>
          </a:p>
          <a:p>
            <a:r>
              <a:rPr lang="en-GB" dirty="0"/>
              <a:t>c</a:t>
            </a:r>
            <a:r>
              <a:rPr lang="en-IT" dirty="0"/>
              <a:t>har			</a:t>
            </a:r>
            <a:r>
              <a:rPr lang="en-IT" dirty="0">
                <a:solidFill>
                  <a:schemeClr val="accent6">
                    <a:lumMod val="75000"/>
                  </a:schemeClr>
                </a:solidFill>
              </a:rPr>
              <a:t>Character</a:t>
            </a:r>
          </a:p>
          <a:p>
            <a:r>
              <a:rPr lang="en-GB" dirty="0"/>
              <a:t>b</a:t>
            </a:r>
            <a:r>
              <a:rPr lang="en-IT" dirty="0"/>
              <a:t>yte			Byte</a:t>
            </a:r>
          </a:p>
          <a:p>
            <a:r>
              <a:rPr lang="en-GB" dirty="0"/>
              <a:t>s</a:t>
            </a:r>
            <a:r>
              <a:rPr lang="en-IT" dirty="0"/>
              <a:t>hort		      Short		</a:t>
            </a:r>
          </a:p>
          <a:p>
            <a:r>
              <a:rPr lang="en-GB" dirty="0"/>
              <a:t>i</a:t>
            </a:r>
            <a:r>
              <a:rPr lang="en-IT" dirty="0"/>
              <a:t>nt 				</a:t>
            </a:r>
            <a:r>
              <a:rPr lang="en-IT" dirty="0">
                <a:solidFill>
                  <a:schemeClr val="accent6">
                    <a:lumMod val="75000"/>
                  </a:schemeClr>
                </a:solidFill>
              </a:rPr>
              <a:t>Integer</a:t>
            </a:r>
          </a:p>
          <a:p>
            <a:r>
              <a:rPr lang="en-GB" dirty="0"/>
              <a:t>l</a:t>
            </a:r>
            <a:r>
              <a:rPr lang="en-IT" dirty="0"/>
              <a:t>ong			Long</a:t>
            </a:r>
          </a:p>
          <a:p>
            <a:r>
              <a:rPr lang="en-GB" dirty="0"/>
              <a:t>f</a:t>
            </a:r>
            <a:r>
              <a:rPr lang="en-IT" dirty="0"/>
              <a:t>loat			Float</a:t>
            </a:r>
          </a:p>
          <a:p>
            <a:r>
              <a:rPr lang="en-GB" dirty="0"/>
              <a:t>d</a:t>
            </a:r>
            <a:r>
              <a:rPr lang="en-IT" dirty="0"/>
              <a:t>ouble			Double</a:t>
            </a:r>
          </a:p>
          <a:p>
            <a:r>
              <a:rPr lang="en-GB" dirty="0"/>
              <a:t>v</a:t>
            </a:r>
            <a:r>
              <a:rPr lang="en-IT" dirty="0"/>
              <a:t>oid			Void</a:t>
            </a: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28</a:t>
            </a:fld>
            <a:endParaRPr lang="it-IT" dirty="0"/>
          </a:p>
        </p:txBody>
      </p:sp>
    </p:spTree>
    <p:extLst>
      <p:ext uri="{BB962C8B-B14F-4D97-AF65-F5344CB8AC3E}">
        <p14:creationId xmlns:p14="http://schemas.microsoft.com/office/powerpoint/2010/main" val="1926844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Wrapper Classes</a:t>
            </a:r>
          </a:p>
        </p:txBody>
      </p:sp>
      <p:sp>
        <p:nvSpPr>
          <p:cNvPr id="3" name="Content Placeholder 2"/>
          <p:cNvSpPr>
            <a:spLocks noGrp="1"/>
          </p:cNvSpPr>
          <p:nvPr>
            <p:ph sz="half" idx="1"/>
          </p:nvPr>
        </p:nvSpPr>
        <p:spPr/>
        <p:txBody>
          <a:bodyPr>
            <a:noAutofit/>
          </a:bodyPr>
          <a:lstStyle/>
          <a:p>
            <a:r>
              <a:rPr lang="en-US" sz="2200" dirty="0"/>
              <a:t>In an ideal OO environment, only classes and objects should exist</a:t>
            </a:r>
          </a:p>
          <a:p>
            <a:r>
              <a:rPr lang="en-US" sz="2200" dirty="0"/>
              <a:t>For the sake of </a:t>
            </a:r>
            <a:r>
              <a:rPr lang="en-US" sz="2200" dirty="0">
                <a:solidFill>
                  <a:schemeClr val="accent6">
                    <a:lumMod val="75000"/>
                  </a:schemeClr>
                </a:solidFill>
              </a:rPr>
              <a:t>performance</a:t>
            </a:r>
            <a:r>
              <a:rPr lang="en-US" sz="2200" dirty="0"/>
              <a:t>, Java also uses primitive types (int, float, etc.). Other languages, such as Python, do not support primitive types (everything is an object).</a:t>
            </a:r>
          </a:p>
          <a:p>
            <a:r>
              <a:rPr lang="en-US" sz="2200" dirty="0">
                <a:solidFill>
                  <a:srgbClr val="E46C0A"/>
                </a:solidFill>
              </a:rPr>
              <a:t>Wrapper classes are </a:t>
            </a:r>
            <a:r>
              <a:rPr lang="en-US" sz="2200" i="1" dirty="0">
                <a:solidFill>
                  <a:srgbClr val="E46C0A"/>
                </a:solidFill>
              </a:rPr>
              <a:t>objectivized</a:t>
            </a:r>
            <a:r>
              <a:rPr lang="en-US" sz="2200" dirty="0">
                <a:solidFill>
                  <a:srgbClr val="E46C0A"/>
                </a:solidFill>
              </a:rPr>
              <a:t> versions of primitive types</a:t>
            </a:r>
          </a:p>
          <a:p>
            <a:r>
              <a:rPr lang="en-GB" sz="2200" dirty="0"/>
              <a:t>Wrapper classes provide several methods for </a:t>
            </a:r>
            <a:r>
              <a:rPr lang="en-GB" sz="2200" dirty="0">
                <a:solidFill>
                  <a:schemeClr val="accent6">
                    <a:lumMod val="75000"/>
                  </a:schemeClr>
                </a:solidFill>
              </a:rPr>
              <a:t>converting to and from primitive types, objectivized versions and Strings</a:t>
            </a:r>
            <a:r>
              <a:rPr lang="en-GB" sz="2200" dirty="0"/>
              <a:t>, as well as other constants and useful methods.</a:t>
            </a:r>
            <a:br>
              <a:rPr lang="en-GB" sz="2200" dirty="0"/>
            </a:br>
            <a:endParaRPr lang="en-US" sz="2200" dirty="0"/>
          </a:p>
        </p:txBody>
      </p:sp>
      <p:sp>
        <p:nvSpPr>
          <p:cNvPr id="5" name="Content Placeholder 4">
            <a:extLst>
              <a:ext uri="{FF2B5EF4-FFF2-40B4-BE49-F238E27FC236}">
                <a16:creationId xmlns:a16="http://schemas.microsoft.com/office/drawing/2014/main" id="{75870537-C3E4-7240-9FBC-D4912C2DFC68}"/>
              </a:ext>
            </a:extLst>
          </p:cNvPr>
          <p:cNvSpPr>
            <a:spLocks noGrp="1"/>
          </p:cNvSpPr>
          <p:nvPr>
            <p:ph sz="half" idx="2"/>
          </p:nvPr>
        </p:nvSpPr>
        <p:spPr/>
        <p:txBody>
          <a:bodyPr>
            <a:normAutofit lnSpcReduction="10000"/>
          </a:bodyPr>
          <a:lstStyle/>
          <a:p>
            <a:pPr marL="0" indent="0">
              <a:buNone/>
            </a:pPr>
            <a:r>
              <a:rPr lang="en-GB" sz="1800" dirty="0">
                <a:latin typeface="Consolas" panose="020B0609020204030204" pitchFamily="49" charset="0"/>
                <a:cs typeface="Consolas" panose="020B0609020204030204" pitchFamily="49" charset="0"/>
              </a:rPr>
              <a:t>class </a:t>
            </a:r>
            <a:r>
              <a:rPr lang="en-GB" sz="1800" dirty="0" err="1">
                <a:latin typeface="Consolas" panose="020B0609020204030204" pitchFamily="49" charset="0"/>
                <a:cs typeface="Consolas" panose="020B0609020204030204" pitchFamily="49" charset="0"/>
              </a:rPr>
              <a:t>myInteger</a:t>
            </a: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int n;</a:t>
            </a:r>
            <a:br>
              <a:rPr lang="en-GB" sz="1800" dirty="0">
                <a:latin typeface="Consolas" panose="020B0609020204030204" pitchFamily="49" charset="0"/>
                <a:cs typeface="Consolas" panose="020B0609020204030204" pitchFamily="49" charset="0"/>
              </a:rPr>
            </a:b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public </a:t>
            </a:r>
            <a:r>
              <a:rPr lang="en-GB" sz="1800" dirty="0" err="1">
                <a:latin typeface="Consolas" panose="020B0609020204030204" pitchFamily="49" charset="0"/>
                <a:cs typeface="Consolas" panose="020B0609020204030204" pitchFamily="49" charset="0"/>
              </a:rPr>
              <a:t>myInteger</a:t>
            </a:r>
            <a:r>
              <a:rPr lang="en-GB" sz="1800" dirty="0">
                <a:latin typeface="Consolas" panose="020B0609020204030204" pitchFamily="49" charset="0"/>
                <a:cs typeface="Consolas" panose="020B0609020204030204" pitchFamily="49" charset="0"/>
              </a:rPr>
              <a:t>(int n)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r>
              <a:rPr lang="en-GB" sz="1800" dirty="0" err="1">
                <a:latin typeface="Consolas" panose="020B0609020204030204" pitchFamily="49" charset="0"/>
                <a:cs typeface="Consolas" panose="020B0609020204030204" pitchFamily="49" charset="0"/>
              </a:rPr>
              <a:t>this.n</a:t>
            </a:r>
            <a:r>
              <a:rPr lang="en-GB" sz="1800" dirty="0">
                <a:latin typeface="Consolas" panose="020B0609020204030204" pitchFamily="49" charset="0"/>
                <a:cs typeface="Consolas" panose="020B0609020204030204" pitchFamily="49" charset="0"/>
              </a:rPr>
              <a:t> = n;</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public int </a:t>
            </a:r>
            <a:r>
              <a:rPr lang="en-GB" sz="1800" dirty="0" err="1">
                <a:latin typeface="Consolas" panose="020B0609020204030204" pitchFamily="49" charset="0"/>
                <a:cs typeface="Consolas" panose="020B0609020204030204" pitchFamily="49" charset="0"/>
              </a:rPr>
              <a:t>getN</a:t>
            </a: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return n;</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public void </a:t>
            </a:r>
            <a:r>
              <a:rPr lang="en-GB" sz="1800" dirty="0" err="1">
                <a:latin typeface="Consolas" panose="020B0609020204030204" pitchFamily="49" charset="0"/>
                <a:cs typeface="Consolas" panose="020B0609020204030204" pitchFamily="49" charset="0"/>
              </a:rPr>
              <a:t>setN</a:t>
            </a:r>
            <a:r>
              <a:rPr lang="en-GB" sz="1800" dirty="0">
                <a:latin typeface="Consolas" panose="020B0609020204030204" pitchFamily="49" charset="0"/>
                <a:cs typeface="Consolas" panose="020B0609020204030204" pitchFamily="49" charset="0"/>
              </a:rPr>
              <a:t>(int n)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r>
              <a:rPr lang="en-GB" sz="1800" dirty="0" err="1">
                <a:latin typeface="Consolas" panose="020B0609020204030204" pitchFamily="49" charset="0"/>
                <a:cs typeface="Consolas" panose="020B0609020204030204" pitchFamily="49" charset="0"/>
              </a:rPr>
              <a:t>this.n</a:t>
            </a:r>
            <a:r>
              <a:rPr lang="en-GB" sz="1800" dirty="0">
                <a:latin typeface="Consolas" panose="020B0609020204030204" pitchFamily="49" charset="0"/>
                <a:cs typeface="Consolas" panose="020B0609020204030204" pitchFamily="49" charset="0"/>
              </a:rPr>
              <a:t> = n;</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a:t>
            </a:r>
          </a:p>
          <a:p>
            <a:pPr marL="0" indent="0">
              <a:buNone/>
            </a:pPr>
            <a:endParaRPr lang="en-GB" sz="1800" dirty="0">
              <a:latin typeface="Consolas" panose="020B0609020204030204" pitchFamily="49" charset="0"/>
              <a:cs typeface="Consolas" panose="020B0609020204030204" pitchFamily="49" charset="0"/>
            </a:endParaRPr>
          </a:p>
          <a:p>
            <a:pPr marL="0" indent="0">
              <a:buNone/>
            </a:pPr>
            <a:r>
              <a:rPr lang="en-GB" sz="1800" dirty="0">
                <a:latin typeface="Consolas" panose="020B0609020204030204" pitchFamily="49" charset="0"/>
                <a:cs typeface="Consolas" panose="020B0609020204030204" pitchFamily="49" charset="0"/>
              </a:rPr>
              <a:t>// Pay Attention: 10X – 100X slower!</a:t>
            </a:r>
            <a:endParaRPr lang="en-IT" sz="18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29</a:t>
            </a:fld>
            <a:endParaRPr lang="it-IT" dirty="0"/>
          </a:p>
        </p:txBody>
      </p:sp>
    </p:spTree>
    <p:extLst>
      <p:ext uri="{BB962C8B-B14F-4D97-AF65-F5344CB8AC3E}">
        <p14:creationId xmlns:p14="http://schemas.microsoft.com/office/powerpoint/2010/main" val="991922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8C99-4FAB-844D-87A6-1AC69E28310B}"/>
              </a:ext>
            </a:extLst>
          </p:cNvPr>
          <p:cNvSpPr>
            <a:spLocks noGrp="1"/>
          </p:cNvSpPr>
          <p:nvPr>
            <p:ph type="title"/>
          </p:nvPr>
        </p:nvSpPr>
        <p:spPr/>
        <p:txBody>
          <a:bodyPr/>
          <a:lstStyle/>
          <a:p>
            <a:r>
              <a:rPr lang="en-US" dirty="0"/>
              <a:t>Classes and objects</a:t>
            </a:r>
            <a:endParaRPr lang="it-IT" dirty="0"/>
          </a:p>
        </p:txBody>
      </p:sp>
      <p:sp>
        <p:nvSpPr>
          <p:cNvPr id="11" name="Content Placeholder 10">
            <a:extLst>
              <a:ext uri="{FF2B5EF4-FFF2-40B4-BE49-F238E27FC236}">
                <a16:creationId xmlns:a16="http://schemas.microsoft.com/office/drawing/2014/main" id="{6FC0F007-0B7A-394B-8F28-4188EFEF70C3}"/>
              </a:ext>
            </a:extLst>
          </p:cNvPr>
          <p:cNvSpPr>
            <a:spLocks noGrp="1"/>
          </p:cNvSpPr>
          <p:nvPr>
            <p:ph sz="half" idx="1"/>
          </p:nvPr>
        </p:nvSpPr>
        <p:spPr/>
        <p:txBody>
          <a:bodyPr>
            <a:normAutofit/>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Car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boolean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brand;</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color;</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latin typeface="Consolas" panose="020B0609020204030204" pitchFamily="49" charset="0"/>
                <a:cs typeface="Consolas" panose="020B0609020204030204" pitchFamily="49" charset="0"/>
              </a:rPr>
              <a:t>	public Car(</a:t>
            </a:r>
            <a:r>
              <a:rPr lang="it-IT" sz="1200" dirty="0" err="1">
                <a:latin typeface="Consolas" panose="020B0609020204030204" pitchFamily="49" charset="0"/>
                <a:cs typeface="Consolas" panose="020B0609020204030204" pitchFamily="49" charset="0"/>
              </a:rPr>
              <a:t>boolean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brand,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color)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this.isOn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this.brand</a:t>
            </a:r>
            <a:r>
              <a:rPr lang="it-IT" sz="1200" dirty="0">
                <a:latin typeface="Consolas" panose="020B0609020204030204" pitchFamily="49" charset="0"/>
                <a:cs typeface="Consolas" panose="020B0609020204030204" pitchFamily="49" charset="0"/>
              </a:rPr>
              <a:t> = brand;</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this.color</a:t>
            </a:r>
            <a:r>
              <a:rPr lang="it-IT" sz="1200" dirty="0">
                <a:latin typeface="Consolas" panose="020B0609020204030204" pitchFamily="49" charset="0"/>
                <a:cs typeface="Consolas" panose="020B0609020204030204" pitchFamily="49" charset="0"/>
              </a:rPr>
              <a:t> = color;</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 ... */</a:t>
            </a:r>
          </a:p>
          <a:p>
            <a:pPr marL="0" indent="0">
              <a:buNone/>
            </a:pPr>
            <a:r>
              <a:rPr lang="it-IT" sz="1200" dirty="0">
                <a:latin typeface="Consolas" panose="020B0609020204030204" pitchFamily="49" charset="0"/>
                <a:cs typeface="Consolas" panose="020B0609020204030204" pitchFamily="49" charset="0"/>
              </a:rPr>
              <a:t>}</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latin typeface="Consolas" panose="020B0609020204030204" pitchFamily="49" charset="0"/>
                <a:cs typeface="Consolas" panose="020B0609020204030204" pitchFamily="49" charset="0"/>
              </a:rPr>
              <a:t>Car c1 = </a:t>
            </a:r>
            <a:r>
              <a:rPr lang="it-IT" sz="1200" b="1" dirty="0">
                <a:latin typeface="Consolas" panose="020B0609020204030204" pitchFamily="49" charset="0"/>
                <a:cs typeface="Consolas" panose="020B0609020204030204" pitchFamily="49" charset="0"/>
              </a:rPr>
              <a:t>new</a:t>
            </a:r>
            <a:r>
              <a:rPr lang="it-IT" sz="1200" dirty="0">
                <a:latin typeface="Consolas" panose="020B0609020204030204" pitchFamily="49" charset="0"/>
                <a:cs typeface="Consolas" panose="020B0609020204030204" pitchFamily="49" charset="0"/>
              </a:rPr>
              <a:t> Car(false, Ford, </a:t>
            </a:r>
            <a:r>
              <a:rPr lang="it-IT" sz="1200" dirty="0" err="1">
                <a:latin typeface="Consolas" panose="020B0609020204030204" pitchFamily="49" charset="0"/>
                <a:cs typeface="Consolas" panose="020B0609020204030204" pitchFamily="49" charset="0"/>
              </a:rPr>
              <a:t>Red</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Car c2 = </a:t>
            </a:r>
            <a:r>
              <a:rPr lang="it-IT" sz="1200" b="1" dirty="0">
                <a:latin typeface="Consolas" panose="020B0609020204030204" pitchFamily="49" charset="0"/>
                <a:cs typeface="Consolas" panose="020B0609020204030204" pitchFamily="49" charset="0"/>
              </a:rPr>
              <a:t>new</a:t>
            </a:r>
            <a:r>
              <a:rPr lang="it-IT" sz="1200" dirty="0">
                <a:latin typeface="Consolas" panose="020B0609020204030204" pitchFamily="49" charset="0"/>
                <a:cs typeface="Consolas" panose="020B0609020204030204" pitchFamily="49" charset="0"/>
              </a:rPr>
              <a:t> Car(false, Toyota, Blue);</a:t>
            </a:r>
          </a:p>
          <a:p>
            <a:pPr marL="0" indent="0">
              <a:buNone/>
            </a:pPr>
            <a:r>
              <a:rPr lang="it-IT" sz="1200" dirty="0">
                <a:latin typeface="Consolas" panose="020B0609020204030204" pitchFamily="49" charset="0"/>
                <a:cs typeface="Consolas" panose="020B0609020204030204" pitchFamily="49" charset="0"/>
              </a:rPr>
              <a:t>Car c3 = </a:t>
            </a:r>
            <a:r>
              <a:rPr lang="it-IT" sz="1200" b="1" dirty="0">
                <a:latin typeface="Consolas" panose="020B0609020204030204" pitchFamily="49" charset="0"/>
                <a:cs typeface="Consolas" panose="020B0609020204030204" pitchFamily="49" charset="0"/>
              </a:rPr>
              <a:t>new</a:t>
            </a:r>
            <a:r>
              <a:rPr lang="it-IT" sz="1200" dirty="0">
                <a:latin typeface="Consolas" panose="020B0609020204030204" pitchFamily="49" charset="0"/>
                <a:cs typeface="Consolas" panose="020B0609020204030204" pitchFamily="49" charset="0"/>
              </a:rPr>
              <a:t> Car(false, Tesla, White);</a:t>
            </a:r>
          </a:p>
          <a:p>
            <a:pPr marL="0" indent="0">
              <a:buNone/>
            </a:pPr>
            <a:endParaRPr lang="it-IT" sz="1200" dirty="0">
              <a:latin typeface="Consolas" panose="020B0609020204030204" pitchFamily="49" charset="0"/>
              <a:cs typeface="Consolas" panose="020B0609020204030204" pitchFamily="49" charset="0"/>
            </a:endParaRPr>
          </a:p>
          <a:p>
            <a:pPr marL="0" indent="0">
              <a:buNone/>
            </a:pPr>
            <a:endParaRPr lang="it-IT" sz="12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217D7F1-55D3-2243-A9CF-E137FF8FF224}"/>
              </a:ext>
            </a:extLst>
          </p:cNvPr>
          <p:cNvSpPr>
            <a:spLocks noGrp="1"/>
          </p:cNvSpPr>
          <p:nvPr>
            <p:ph type="sldNum" sz="quarter" idx="12"/>
          </p:nvPr>
        </p:nvSpPr>
        <p:spPr/>
        <p:txBody>
          <a:bodyPr/>
          <a:lstStyle/>
          <a:p>
            <a:fld id="{D2040F39-7941-49A4-B48D-F201B18B6351}" type="slidenum">
              <a:rPr lang="it-IT" smtClean="0"/>
              <a:pPr/>
              <a:t>3</a:t>
            </a:fld>
            <a:endParaRPr lang="it-IT" dirty="0"/>
          </a:p>
        </p:txBody>
      </p:sp>
      <p:pic>
        <p:nvPicPr>
          <p:cNvPr id="1028" name="Picture 4" descr="Toyota Supra 2021 Price In Italy , Features And Specs - Ccarprice IT">
            <a:extLst>
              <a:ext uri="{FF2B5EF4-FFF2-40B4-BE49-F238E27FC236}">
                <a16:creationId xmlns:a16="http://schemas.microsoft.com/office/drawing/2014/main" id="{FCE1BCB7-E6A6-AB47-A82A-0C89C6751F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8635" y="4685384"/>
            <a:ext cx="2271742" cy="12232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2020 Tesla Model S Buyer&amp;#39;s Guide: Reviews, Specs, Comparisons">
            <a:extLst>
              <a:ext uri="{FF2B5EF4-FFF2-40B4-BE49-F238E27FC236}">
                <a16:creationId xmlns:a16="http://schemas.microsoft.com/office/drawing/2014/main" id="{7CD3706C-E19A-3C49-B73C-4EA346DAA3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5876" y="4582103"/>
            <a:ext cx="2196396" cy="123547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ustang-Italia :::">
            <a:extLst>
              <a:ext uri="{FF2B5EF4-FFF2-40B4-BE49-F238E27FC236}">
                <a16:creationId xmlns:a16="http://schemas.microsoft.com/office/drawing/2014/main" id="{3556E4D1-E5A9-6146-A1BD-45C3492974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6202" y="4582103"/>
            <a:ext cx="2196396" cy="135742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ar icon simple front logo Royalty Free Vector Image">
            <a:extLst>
              <a:ext uri="{FF2B5EF4-FFF2-40B4-BE49-F238E27FC236}">
                <a16:creationId xmlns:a16="http://schemas.microsoft.com/office/drawing/2014/main" id="{64E338F2-F354-034E-A1ED-9A8E38A8EBD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5296" b="19592"/>
          <a:stretch/>
        </p:blipFill>
        <p:spPr bwMode="auto">
          <a:xfrm>
            <a:off x="7084366" y="2022163"/>
            <a:ext cx="2520280" cy="185213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6F297AAA-4813-7249-8E07-B4850ABA8C70}"/>
              </a:ext>
            </a:extLst>
          </p:cNvPr>
          <p:cNvCxnSpPr/>
          <p:nvPr/>
        </p:nvCxnSpPr>
        <p:spPr>
          <a:xfrm flipH="1">
            <a:off x="6312024" y="3717032"/>
            <a:ext cx="1008112" cy="1152128"/>
          </a:xfrm>
          <a:prstGeom prst="straightConnector1">
            <a:avLst/>
          </a:prstGeom>
          <a:ln w="12700">
            <a:solidFill>
              <a:schemeClr val="tx1"/>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A4AC9585-868F-A244-AC4A-C4674D0F9E9F}"/>
              </a:ext>
            </a:extLst>
          </p:cNvPr>
          <p:cNvCxnSpPr>
            <a:cxnSpLocks/>
          </p:cNvCxnSpPr>
          <p:nvPr/>
        </p:nvCxnSpPr>
        <p:spPr>
          <a:xfrm>
            <a:off x="9457990" y="3676154"/>
            <a:ext cx="918998" cy="1193006"/>
          </a:xfrm>
          <a:prstGeom prst="straightConnector1">
            <a:avLst/>
          </a:prstGeom>
          <a:ln w="12700">
            <a:solidFill>
              <a:schemeClr val="tx1"/>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5A46325-EC97-994A-8B80-95BB91C8DE9C}"/>
              </a:ext>
            </a:extLst>
          </p:cNvPr>
          <p:cNvCxnSpPr>
            <a:cxnSpLocks/>
            <a:endCxn id="1028" idx="0"/>
          </p:cNvCxnSpPr>
          <p:nvPr/>
        </p:nvCxnSpPr>
        <p:spPr>
          <a:xfrm>
            <a:off x="8310555" y="3676154"/>
            <a:ext cx="33951" cy="1009230"/>
          </a:xfrm>
          <a:prstGeom prst="straightConnector1">
            <a:avLst/>
          </a:prstGeom>
          <a:ln w="12700">
            <a:solidFill>
              <a:schemeClr val="tx1"/>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3399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Conversions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30</a:t>
            </a:fld>
            <a:endParaRPr lang="it-IT" dirty="0"/>
          </a:p>
        </p:txBody>
      </p:sp>
      <p:sp>
        <p:nvSpPr>
          <p:cNvPr id="7" name="Rounded Rectangle 6">
            <a:extLst>
              <a:ext uri="{FF2B5EF4-FFF2-40B4-BE49-F238E27FC236}">
                <a16:creationId xmlns:a16="http://schemas.microsoft.com/office/drawing/2014/main" id="{BFF1A69D-22F5-0443-8E22-EDB28B597A05}"/>
              </a:ext>
            </a:extLst>
          </p:cNvPr>
          <p:cNvSpPr/>
          <p:nvPr/>
        </p:nvSpPr>
        <p:spPr>
          <a:xfrm>
            <a:off x="2379176" y="4770367"/>
            <a:ext cx="1368152"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t>int</a:t>
            </a:r>
            <a:endParaRPr lang="en-GB" dirty="0"/>
          </a:p>
        </p:txBody>
      </p:sp>
      <p:sp>
        <p:nvSpPr>
          <p:cNvPr id="8" name="Rounded Rectangle 7">
            <a:extLst>
              <a:ext uri="{FF2B5EF4-FFF2-40B4-BE49-F238E27FC236}">
                <a16:creationId xmlns:a16="http://schemas.microsoft.com/office/drawing/2014/main" id="{F4513ADD-A76B-5449-ADC4-3558C1AF4372}"/>
              </a:ext>
            </a:extLst>
          </p:cNvPr>
          <p:cNvSpPr/>
          <p:nvPr/>
        </p:nvSpPr>
        <p:spPr>
          <a:xfrm>
            <a:off x="5115480" y="1890047"/>
            <a:ext cx="1368152"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Integer</a:t>
            </a:r>
          </a:p>
        </p:txBody>
      </p:sp>
      <p:sp>
        <p:nvSpPr>
          <p:cNvPr id="9" name="Rounded Rectangle 8">
            <a:extLst>
              <a:ext uri="{FF2B5EF4-FFF2-40B4-BE49-F238E27FC236}">
                <a16:creationId xmlns:a16="http://schemas.microsoft.com/office/drawing/2014/main" id="{178CFB0E-2AFB-2E48-8DC0-0594F05DF8B1}"/>
              </a:ext>
            </a:extLst>
          </p:cNvPr>
          <p:cNvSpPr/>
          <p:nvPr/>
        </p:nvSpPr>
        <p:spPr>
          <a:xfrm>
            <a:off x="8511546" y="4793419"/>
            <a:ext cx="1368152"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String</a:t>
            </a:r>
          </a:p>
        </p:txBody>
      </p:sp>
      <p:cxnSp>
        <p:nvCxnSpPr>
          <p:cNvPr id="14" name="Elbow Connector 13">
            <a:extLst>
              <a:ext uri="{FF2B5EF4-FFF2-40B4-BE49-F238E27FC236}">
                <a16:creationId xmlns:a16="http://schemas.microsoft.com/office/drawing/2014/main" id="{03CFBB46-4CBD-D144-B12A-D6646F1846A6}"/>
              </a:ext>
            </a:extLst>
          </p:cNvPr>
          <p:cNvCxnSpPr>
            <a:cxnSpLocks/>
          </p:cNvCxnSpPr>
          <p:nvPr/>
        </p:nvCxnSpPr>
        <p:spPr>
          <a:xfrm>
            <a:off x="6594126" y="2106071"/>
            <a:ext cx="2665002" cy="2520281"/>
          </a:xfrm>
          <a:prstGeom prst="bentConnector3">
            <a:avLst>
              <a:gd name="adj1" fmla="val 99732"/>
            </a:avLst>
          </a:prstGeom>
          <a:ln>
            <a:headEnd type="non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21" name="Elbow Connector 20">
            <a:extLst>
              <a:ext uri="{FF2B5EF4-FFF2-40B4-BE49-F238E27FC236}">
                <a16:creationId xmlns:a16="http://schemas.microsoft.com/office/drawing/2014/main" id="{81A95633-9398-A242-872C-E2E2D995C60D}"/>
              </a:ext>
            </a:extLst>
          </p:cNvPr>
          <p:cNvCxnSpPr>
            <a:cxnSpLocks/>
          </p:cNvCxnSpPr>
          <p:nvPr/>
        </p:nvCxnSpPr>
        <p:spPr>
          <a:xfrm rot="5400000" flipH="1" flipV="1">
            <a:off x="2592717" y="2214084"/>
            <a:ext cx="2520281" cy="2304256"/>
          </a:xfrm>
          <a:prstGeom prst="bentConnector3">
            <a:avLst>
              <a:gd name="adj1" fmla="val 99946"/>
            </a:avLst>
          </a:prstGeom>
          <a:ln>
            <a:headEnd type="non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ACD1E128-13AB-C746-B420-1938FFBDEA1D}"/>
              </a:ext>
            </a:extLst>
          </p:cNvPr>
          <p:cNvCxnSpPr>
            <a:cxnSpLocks/>
          </p:cNvCxnSpPr>
          <p:nvPr/>
        </p:nvCxnSpPr>
        <p:spPr>
          <a:xfrm flipH="1">
            <a:off x="3852856" y="5346431"/>
            <a:ext cx="4464496"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BE9BC55C-CDA5-CB47-9B87-E981051CBE17}"/>
              </a:ext>
            </a:extLst>
          </p:cNvPr>
          <p:cNvCxnSpPr>
            <a:cxnSpLocks/>
          </p:cNvCxnSpPr>
          <p:nvPr/>
        </p:nvCxnSpPr>
        <p:spPr>
          <a:xfrm flipV="1">
            <a:off x="3852856" y="4967954"/>
            <a:ext cx="4464496" cy="18437"/>
          </a:xfrm>
          <a:prstGeom prst="straightConnector1">
            <a:avLst/>
          </a:prstGeom>
          <a:ln>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DB2B850E-612A-394C-B6A7-00AB19E58BF9}"/>
              </a:ext>
            </a:extLst>
          </p:cNvPr>
          <p:cNvCxnSpPr>
            <a:cxnSpLocks/>
          </p:cNvCxnSpPr>
          <p:nvPr/>
        </p:nvCxnSpPr>
        <p:spPr>
          <a:xfrm rot="5400000">
            <a:off x="3085337" y="2765368"/>
            <a:ext cx="2255120" cy="1584174"/>
          </a:xfrm>
          <a:prstGeom prst="bentConnector3">
            <a:avLst>
              <a:gd name="adj1" fmla="val 1027"/>
            </a:avLst>
          </a:prstGeom>
          <a:ln>
            <a:solidFill>
              <a:schemeClr val="accent6"/>
            </a:solidFill>
            <a:headEnd type="non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49" name="Elbow Connector 48">
            <a:extLst>
              <a:ext uri="{FF2B5EF4-FFF2-40B4-BE49-F238E27FC236}">
                <a16:creationId xmlns:a16="http://schemas.microsoft.com/office/drawing/2014/main" id="{47BFF950-C1A3-134A-82CB-5DD8DA206F1F}"/>
              </a:ext>
            </a:extLst>
          </p:cNvPr>
          <p:cNvCxnSpPr>
            <a:cxnSpLocks/>
          </p:cNvCxnSpPr>
          <p:nvPr/>
        </p:nvCxnSpPr>
        <p:spPr>
          <a:xfrm rot="10800000">
            <a:off x="6594129" y="2406389"/>
            <a:ext cx="2443303" cy="2186771"/>
          </a:xfrm>
          <a:prstGeom prst="bentConnector3">
            <a:avLst>
              <a:gd name="adj1" fmla="val 381"/>
            </a:avLst>
          </a:prstGeom>
          <a:ln>
            <a:solidFill>
              <a:schemeClr val="accent6"/>
            </a:solidFill>
            <a:headEnd type="none" w="lg" len="lg"/>
            <a:tailEnd type="triangle" w="lg" len="lg"/>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5EBC42E4-4E67-A04A-827D-0AB0EB62EFF4}"/>
              </a:ext>
            </a:extLst>
          </p:cNvPr>
          <p:cNvSpPr txBox="1"/>
          <p:nvPr/>
        </p:nvSpPr>
        <p:spPr>
          <a:xfrm>
            <a:off x="4755487" y="5437267"/>
            <a:ext cx="2948247" cy="1200329"/>
          </a:xfrm>
          <a:prstGeom prst="rect">
            <a:avLst/>
          </a:prstGeom>
          <a:noFill/>
        </p:spPr>
        <p:txBody>
          <a:bodyPr wrap="square" rtlCol="0">
            <a:spAutoFit/>
          </a:bodyPr>
          <a:lstStyle/>
          <a:p>
            <a:r>
              <a:rPr lang="it-IT" dirty="0" err="1">
                <a:solidFill>
                  <a:schemeClr val="tx2">
                    <a:lumMod val="60000"/>
                    <a:lumOff val="40000"/>
                  </a:schemeClr>
                </a:solidFill>
              </a:rPr>
              <a:t>Integer.</a:t>
            </a:r>
            <a:r>
              <a:rPr lang="it-IT" i="1" dirty="0" err="1">
                <a:solidFill>
                  <a:schemeClr val="tx2">
                    <a:lumMod val="60000"/>
                    <a:lumOff val="40000"/>
                  </a:schemeClr>
                </a:solidFill>
              </a:rPr>
              <a:t>parseInt</a:t>
            </a:r>
            <a:r>
              <a:rPr lang="it-IT" dirty="0">
                <a:solidFill>
                  <a:schemeClr val="tx2">
                    <a:lumMod val="60000"/>
                    <a:lumOff val="40000"/>
                  </a:schemeClr>
                </a:solidFill>
              </a:rPr>
              <a:t>(</a:t>
            </a:r>
            <a:r>
              <a:rPr lang="it-IT" dirty="0" err="1">
                <a:solidFill>
                  <a:schemeClr val="tx2">
                    <a:lumMod val="60000"/>
                    <a:lumOff val="40000"/>
                  </a:schemeClr>
                </a:solidFill>
              </a:rPr>
              <a:t>String</a:t>
            </a:r>
            <a:r>
              <a:rPr lang="it-IT" dirty="0">
                <a:solidFill>
                  <a:schemeClr val="tx2">
                    <a:lumMod val="60000"/>
                    <a:lumOff val="40000"/>
                  </a:schemeClr>
                </a:solidFill>
              </a:rPr>
              <a:t>);</a:t>
            </a:r>
          </a:p>
          <a:p>
            <a:r>
              <a:rPr lang="it-IT" dirty="0" err="1">
                <a:solidFill>
                  <a:schemeClr val="tx2">
                    <a:lumMod val="60000"/>
                    <a:lumOff val="40000"/>
                  </a:schemeClr>
                </a:solidFill>
              </a:rPr>
              <a:t>Integer.</a:t>
            </a:r>
            <a:r>
              <a:rPr lang="it-IT" i="1" dirty="0" err="1">
                <a:solidFill>
                  <a:schemeClr val="tx2">
                    <a:lumMod val="60000"/>
                    <a:lumOff val="40000"/>
                  </a:schemeClr>
                </a:solidFill>
              </a:rPr>
              <a:t>parseInt</a:t>
            </a:r>
            <a:r>
              <a:rPr lang="it-IT" dirty="0">
                <a:solidFill>
                  <a:schemeClr val="tx2">
                    <a:lumMod val="60000"/>
                    <a:lumOff val="40000"/>
                  </a:schemeClr>
                </a:solidFill>
              </a:rPr>
              <a:t>(</a:t>
            </a:r>
            <a:r>
              <a:rPr lang="it-IT" dirty="0" err="1">
                <a:solidFill>
                  <a:schemeClr val="tx2">
                    <a:lumMod val="60000"/>
                    <a:lumOff val="40000"/>
                  </a:schemeClr>
                </a:solidFill>
              </a:rPr>
              <a:t>String</a:t>
            </a:r>
            <a:r>
              <a:rPr lang="it-IT" dirty="0">
                <a:solidFill>
                  <a:schemeClr val="tx2">
                    <a:lumMod val="60000"/>
                    <a:lumOff val="40000"/>
                  </a:schemeClr>
                </a:solidFill>
              </a:rPr>
              <a:t>, base);</a:t>
            </a:r>
          </a:p>
          <a:p>
            <a:endParaRPr lang="en-GB" dirty="0">
              <a:solidFill>
                <a:schemeClr val="tx2">
                  <a:lumMod val="60000"/>
                  <a:lumOff val="40000"/>
                </a:schemeClr>
              </a:solidFill>
            </a:endParaRPr>
          </a:p>
          <a:p>
            <a:endParaRPr lang="en-GB" dirty="0">
              <a:solidFill>
                <a:schemeClr val="tx2">
                  <a:lumMod val="60000"/>
                  <a:lumOff val="40000"/>
                </a:schemeClr>
              </a:solidFill>
            </a:endParaRPr>
          </a:p>
        </p:txBody>
      </p:sp>
      <p:sp>
        <p:nvSpPr>
          <p:cNvPr id="61" name="TextBox 60">
            <a:extLst>
              <a:ext uri="{FF2B5EF4-FFF2-40B4-BE49-F238E27FC236}">
                <a16:creationId xmlns:a16="http://schemas.microsoft.com/office/drawing/2014/main" id="{A2701077-E7F4-1943-9D2C-CFB236879945}"/>
              </a:ext>
            </a:extLst>
          </p:cNvPr>
          <p:cNvSpPr txBox="1"/>
          <p:nvPr/>
        </p:nvSpPr>
        <p:spPr>
          <a:xfrm>
            <a:off x="5015096" y="4303187"/>
            <a:ext cx="2429030" cy="646331"/>
          </a:xfrm>
          <a:prstGeom prst="rect">
            <a:avLst/>
          </a:prstGeom>
          <a:noFill/>
        </p:spPr>
        <p:txBody>
          <a:bodyPr wrap="square" rtlCol="0">
            <a:spAutoFit/>
          </a:bodyPr>
          <a:lstStyle/>
          <a:p>
            <a:r>
              <a:rPr lang="it-IT" dirty="0" err="1">
                <a:solidFill>
                  <a:schemeClr val="accent6">
                    <a:lumMod val="75000"/>
                  </a:schemeClr>
                </a:solidFill>
              </a:rPr>
              <a:t>Integer.</a:t>
            </a:r>
            <a:r>
              <a:rPr lang="it-IT" i="1" dirty="0" err="1">
                <a:solidFill>
                  <a:schemeClr val="accent6">
                    <a:lumMod val="75000"/>
                  </a:schemeClr>
                </a:solidFill>
              </a:rPr>
              <a:t>toString</a:t>
            </a:r>
            <a:r>
              <a:rPr lang="it-IT" dirty="0">
                <a:solidFill>
                  <a:schemeClr val="accent6">
                    <a:lumMod val="75000"/>
                  </a:schemeClr>
                </a:solidFill>
              </a:rPr>
              <a:t>(</a:t>
            </a:r>
            <a:r>
              <a:rPr lang="it-IT" dirty="0" err="1">
                <a:solidFill>
                  <a:schemeClr val="accent6">
                    <a:lumMod val="75000"/>
                  </a:schemeClr>
                </a:solidFill>
              </a:rPr>
              <a:t>int</a:t>
            </a:r>
            <a:r>
              <a:rPr lang="it-IT" dirty="0">
                <a:solidFill>
                  <a:schemeClr val="accent6">
                    <a:lumMod val="75000"/>
                  </a:schemeClr>
                </a:solidFill>
              </a:rPr>
              <a:t>);</a:t>
            </a:r>
          </a:p>
          <a:p>
            <a:r>
              <a:rPr lang="it-IT" dirty="0" err="1">
                <a:solidFill>
                  <a:schemeClr val="accent6">
                    <a:lumMod val="75000"/>
                  </a:schemeClr>
                </a:solidFill>
              </a:rPr>
              <a:t>String.format</a:t>
            </a:r>
            <a:r>
              <a:rPr lang="it-IT" dirty="0">
                <a:solidFill>
                  <a:schemeClr val="accent6">
                    <a:lumMod val="75000"/>
                  </a:schemeClr>
                </a:solidFill>
              </a:rPr>
              <a:t>()</a:t>
            </a:r>
          </a:p>
        </p:txBody>
      </p:sp>
      <p:sp>
        <p:nvSpPr>
          <p:cNvPr id="62" name="TextBox 61">
            <a:extLst>
              <a:ext uri="{FF2B5EF4-FFF2-40B4-BE49-F238E27FC236}">
                <a16:creationId xmlns:a16="http://schemas.microsoft.com/office/drawing/2014/main" id="{9D94D18C-A7F0-2B49-B6F8-29ADBFBFFA20}"/>
              </a:ext>
            </a:extLst>
          </p:cNvPr>
          <p:cNvSpPr txBox="1"/>
          <p:nvPr/>
        </p:nvSpPr>
        <p:spPr>
          <a:xfrm>
            <a:off x="7540186" y="1697131"/>
            <a:ext cx="2058389" cy="646331"/>
          </a:xfrm>
          <a:prstGeom prst="rect">
            <a:avLst/>
          </a:prstGeom>
          <a:noFill/>
        </p:spPr>
        <p:txBody>
          <a:bodyPr wrap="square" rtlCol="0">
            <a:spAutoFit/>
          </a:bodyPr>
          <a:lstStyle/>
          <a:p>
            <a:r>
              <a:rPr lang="it-IT" dirty="0" err="1">
                <a:solidFill>
                  <a:schemeClr val="tx2">
                    <a:lumMod val="60000"/>
                    <a:lumOff val="40000"/>
                  </a:schemeClr>
                </a:solidFill>
              </a:rPr>
              <a:t>obj.toString</a:t>
            </a:r>
            <a:r>
              <a:rPr lang="it-IT" dirty="0">
                <a:solidFill>
                  <a:schemeClr val="tx2">
                    <a:lumMod val="60000"/>
                    <a:lumOff val="40000"/>
                  </a:schemeClr>
                </a:solidFill>
              </a:rPr>
              <a:t>();</a:t>
            </a:r>
          </a:p>
          <a:p>
            <a:endParaRPr lang="en-GB" dirty="0">
              <a:solidFill>
                <a:schemeClr val="tx2">
                  <a:lumMod val="60000"/>
                  <a:lumOff val="40000"/>
                </a:schemeClr>
              </a:solidFill>
            </a:endParaRPr>
          </a:p>
        </p:txBody>
      </p:sp>
      <p:sp>
        <p:nvSpPr>
          <p:cNvPr id="64" name="TextBox 63">
            <a:extLst>
              <a:ext uri="{FF2B5EF4-FFF2-40B4-BE49-F238E27FC236}">
                <a16:creationId xmlns:a16="http://schemas.microsoft.com/office/drawing/2014/main" id="{A155E842-1C86-8F4C-9E16-2E048F26518D}"/>
              </a:ext>
            </a:extLst>
          </p:cNvPr>
          <p:cNvSpPr txBox="1"/>
          <p:nvPr/>
        </p:nvSpPr>
        <p:spPr>
          <a:xfrm>
            <a:off x="6411976" y="2478187"/>
            <a:ext cx="2552872" cy="369332"/>
          </a:xfrm>
          <a:prstGeom prst="rect">
            <a:avLst/>
          </a:prstGeom>
          <a:noFill/>
        </p:spPr>
        <p:txBody>
          <a:bodyPr wrap="square" rtlCol="0">
            <a:spAutoFit/>
          </a:bodyPr>
          <a:lstStyle/>
          <a:p>
            <a:r>
              <a:rPr lang="it-IT" dirty="0" err="1">
                <a:solidFill>
                  <a:schemeClr val="accent6">
                    <a:lumMod val="75000"/>
                  </a:schemeClr>
                </a:solidFill>
              </a:rPr>
              <a:t>Integer.</a:t>
            </a:r>
            <a:r>
              <a:rPr lang="it-IT" i="1" dirty="0" err="1">
                <a:solidFill>
                  <a:schemeClr val="accent6">
                    <a:lumMod val="75000"/>
                  </a:schemeClr>
                </a:solidFill>
              </a:rPr>
              <a:t>valueOf</a:t>
            </a:r>
            <a:r>
              <a:rPr lang="it-IT" dirty="0">
                <a:solidFill>
                  <a:schemeClr val="accent6">
                    <a:lumMod val="75000"/>
                  </a:schemeClr>
                </a:solidFill>
              </a:rPr>
              <a:t>(</a:t>
            </a:r>
            <a:r>
              <a:rPr lang="it-IT" dirty="0" err="1">
                <a:solidFill>
                  <a:schemeClr val="accent6">
                    <a:lumMod val="75000"/>
                  </a:schemeClr>
                </a:solidFill>
              </a:rPr>
              <a:t>String</a:t>
            </a:r>
            <a:r>
              <a:rPr lang="it-IT" dirty="0">
                <a:solidFill>
                  <a:schemeClr val="accent6">
                    <a:lumMod val="75000"/>
                  </a:schemeClr>
                </a:solidFill>
              </a:rPr>
              <a:t>);</a:t>
            </a:r>
          </a:p>
        </p:txBody>
      </p:sp>
      <p:sp>
        <p:nvSpPr>
          <p:cNvPr id="17" name="TextBox 16">
            <a:extLst>
              <a:ext uri="{FF2B5EF4-FFF2-40B4-BE49-F238E27FC236}">
                <a16:creationId xmlns:a16="http://schemas.microsoft.com/office/drawing/2014/main" id="{B3E7DD18-141B-074F-B400-4B44D50567D5}"/>
              </a:ext>
            </a:extLst>
          </p:cNvPr>
          <p:cNvSpPr txBox="1"/>
          <p:nvPr/>
        </p:nvSpPr>
        <p:spPr>
          <a:xfrm>
            <a:off x="3564824" y="2478187"/>
            <a:ext cx="2552872" cy="369332"/>
          </a:xfrm>
          <a:prstGeom prst="rect">
            <a:avLst/>
          </a:prstGeom>
          <a:noFill/>
        </p:spPr>
        <p:txBody>
          <a:bodyPr wrap="square" rtlCol="0">
            <a:spAutoFit/>
          </a:bodyPr>
          <a:lstStyle/>
          <a:p>
            <a:r>
              <a:rPr lang="it-IT" dirty="0" err="1">
                <a:solidFill>
                  <a:schemeClr val="accent6">
                    <a:lumMod val="75000"/>
                  </a:schemeClr>
                </a:solidFill>
              </a:rPr>
              <a:t>autounboxing</a:t>
            </a:r>
            <a:endParaRPr lang="it-IT" dirty="0">
              <a:solidFill>
                <a:schemeClr val="accent6">
                  <a:lumMod val="75000"/>
                </a:schemeClr>
              </a:solidFill>
            </a:endParaRPr>
          </a:p>
        </p:txBody>
      </p:sp>
      <p:sp>
        <p:nvSpPr>
          <p:cNvPr id="18" name="TextBox 17">
            <a:extLst>
              <a:ext uri="{FF2B5EF4-FFF2-40B4-BE49-F238E27FC236}">
                <a16:creationId xmlns:a16="http://schemas.microsoft.com/office/drawing/2014/main" id="{B0F3CC6A-DBF1-8643-A99A-6A0D84ED584A}"/>
              </a:ext>
            </a:extLst>
          </p:cNvPr>
          <p:cNvSpPr txBox="1"/>
          <p:nvPr/>
        </p:nvSpPr>
        <p:spPr>
          <a:xfrm>
            <a:off x="3544764" y="1746690"/>
            <a:ext cx="2058389" cy="646331"/>
          </a:xfrm>
          <a:prstGeom prst="rect">
            <a:avLst/>
          </a:prstGeom>
          <a:noFill/>
        </p:spPr>
        <p:txBody>
          <a:bodyPr wrap="square" rtlCol="0">
            <a:spAutoFit/>
          </a:bodyPr>
          <a:lstStyle/>
          <a:p>
            <a:r>
              <a:rPr lang="it-IT" dirty="0" err="1">
                <a:solidFill>
                  <a:schemeClr val="tx2">
                    <a:lumMod val="60000"/>
                    <a:lumOff val="40000"/>
                  </a:schemeClr>
                </a:solidFill>
              </a:rPr>
              <a:t>autoboxing</a:t>
            </a:r>
            <a:endParaRPr lang="it-IT" dirty="0">
              <a:solidFill>
                <a:schemeClr val="tx2">
                  <a:lumMod val="60000"/>
                  <a:lumOff val="40000"/>
                </a:schemeClr>
              </a:solidFill>
            </a:endParaRPr>
          </a:p>
          <a:p>
            <a:endParaRPr lang="en-GB" dirty="0">
              <a:solidFill>
                <a:schemeClr val="tx2">
                  <a:lumMod val="60000"/>
                  <a:lumOff val="40000"/>
                </a:schemeClr>
              </a:solidFill>
            </a:endParaRPr>
          </a:p>
        </p:txBody>
      </p:sp>
    </p:spTree>
    <p:extLst>
      <p:ext uri="{BB962C8B-B14F-4D97-AF65-F5344CB8AC3E}">
        <p14:creationId xmlns:p14="http://schemas.microsoft.com/office/powerpoint/2010/main" val="3608871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 boxing/unboxing</a:t>
            </a:r>
          </a:p>
        </p:txBody>
      </p:sp>
      <p:sp>
        <p:nvSpPr>
          <p:cNvPr id="3" name="Content Placeholder 2"/>
          <p:cNvSpPr>
            <a:spLocks noGrp="1"/>
          </p:cNvSpPr>
          <p:nvPr>
            <p:ph sz="half" idx="1"/>
          </p:nvPr>
        </p:nvSpPr>
        <p:spPr/>
        <p:txBody>
          <a:bodyPr>
            <a:normAutofit/>
          </a:bodyPr>
          <a:lstStyle/>
          <a:p>
            <a:r>
              <a:rPr lang="en-US" sz="2200" dirty="0">
                <a:solidFill>
                  <a:schemeClr val="accent6">
                    <a:lumMod val="75000"/>
                  </a:schemeClr>
                </a:solidFill>
              </a:rPr>
              <a:t>Auto boxing </a:t>
            </a:r>
            <a:r>
              <a:rPr lang="en-US" sz="2200" dirty="0"/>
              <a:t>is the automatic conversion from primitive types and their corresponding wrapper classes. The plain variable is </a:t>
            </a:r>
            <a:r>
              <a:rPr lang="en-US" sz="2200" i="1" dirty="0"/>
              <a:t>boxed</a:t>
            </a:r>
            <a:r>
              <a:rPr lang="en-US" sz="2200" dirty="0"/>
              <a:t> into an object. For example, converting an int to an Integer, a double to a Double, and so on. </a:t>
            </a:r>
          </a:p>
          <a:p>
            <a:r>
              <a:rPr lang="en-US" sz="2200" dirty="0">
                <a:solidFill>
                  <a:schemeClr val="accent6">
                    <a:lumMod val="75000"/>
                  </a:schemeClr>
                </a:solidFill>
              </a:rPr>
              <a:t>Auto unboxing</a:t>
            </a:r>
            <a:r>
              <a:rPr lang="en-US" sz="2200" dirty="0"/>
              <a:t>, on the contrary, is the automatic conversion from wrapper classes to their corresponding primitive types. </a:t>
            </a:r>
            <a:endParaRPr lang="en-US" sz="2200" dirty="0">
              <a:latin typeface="Courier"/>
              <a:cs typeface="Courier"/>
            </a:endParaRPr>
          </a:p>
        </p:txBody>
      </p:sp>
      <p:sp>
        <p:nvSpPr>
          <p:cNvPr id="5" name="Content Placeholder 4">
            <a:extLst>
              <a:ext uri="{FF2B5EF4-FFF2-40B4-BE49-F238E27FC236}">
                <a16:creationId xmlns:a16="http://schemas.microsoft.com/office/drawing/2014/main" id="{032A9CF7-E0FD-8B42-AB48-32B79A2E6B88}"/>
              </a:ext>
            </a:extLst>
          </p:cNvPr>
          <p:cNvSpPr>
            <a:spLocks noGrp="1"/>
          </p:cNvSpPr>
          <p:nvPr>
            <p:ph sz="half" idx="2"/>
          </p:nvPr>
        </p:nvSpPr>
        <p:spPr/>
        <p:txBody>
          <a:bodyPr>
            <a:normAutofit/>
          </a:bodyPr>
          <a:lstStyle/>
          <a:p>
            <a:pPr marL="0" indent="0">
              <a:buNone/>
            </a:pPr>
            <a:r>
              <a:rPr lang="it-IT" sz="1600" dirty="0">
                <a:latin typeface="Consolas" panose="020B0609020204030204" pitchFamily="49" charset="0"/>
                <a:cs typeface="Consolas" panose="020B0609020204030204" pitchFamily="49" charset="0"/>
              </a:rPr>
              <a:t>public </a:t>
            </a:r>
            <a:r>
              <a:rPr lang="it-IT" sz="1600" dirty="0" err="1">
                <a:latin typeface="Consolas" panose="020B0609020204030204" pitchFamily="49" charset="0"/>
                <a:cs typeface="Consolas" panose="020B0609020204030204" pitchFamily="49" charset="0"/>
              </a:rPr>
              <a:t>class</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AutoboxingExample</a:t>
            </a: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p>
          <a:p>
            <a:pPr marL="0" indent="0">
              <a:buNone/>
            </a:pPr>
            <a:r>
              <a:rPr lang="it-IT" sz="1600" dirty="0">
                <a:latin typeface="Consolas" panose="020B0609020204030204" pitchFamily="49" charset="0"/>
                <a:cs typeface="Consolas" panose="020B0609020204030204" pitchFamily="49" charset="0"/>
              </a:rPr>
              <a:t>	public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solidFill>
                  <a:schemeClr val="accent6">
                    <a:lumMod val="75000"/>
                  </a:schemeClr>
                </a:solidFill>
                <a:latin typeface="Consolas" panose="020B0609020204030204" pitchFamily="49" charset="0"/>
                <a:cs typeface="Consolas" panose="020B0609020204030204" pitchFamily="49" charset="0"/>
              </a:rPr>
              <a:t>Integer</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method</a:t>
            </a:r>
            <a:r>
              <a:rPr lang="it-IT" sz="1600" dirty="0">
                <a:latin typeface="Consolas" panose="020B0609020204030204" pitchFamily="49" charset="0"/>
                <a:cs typeface="Consolas" panose="020B0609020204030204" pitchFamily="49" charset="0"/>
              </a:rPr>
              <a:t>(</a:t>
            </a:r>
            <a:r>
              <a:rPr lang="it-IT" sz="1600" dirty="0" err="1">
                <a:solidFill>
                  <a:schemeClr val="accent6">
                    <a:lumMod val="75000"/>
                  </a:schemeClr>
                </a:solidFill>
                <a:latin typeface="Consolas" panose="020B0609020204030204" pitchFamily="49" charset="0"/>
                <a:cs typeface="Consolas" panose="020B0609020204030204" pitchFamily="49" charset="0"/>
              </a:rPr>
              <a:t>Integer</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n</a:t>
            </a: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System.</a:t>
            </a:r>
            <a:r>
              <a:rPr lang="it-IT" sz="1600" i="1" dirty="0" err="1">
                <a:latin typeface="Consolas" panose="020B0609020204030204" pitchFamily="49" charset="0"/>
                <a:cs typeface="Consolas" panose="020B0609020204030204" pitchFamily="49" charset="0"/>
              </a:rPr>
              <a:t>out</a:t>
            </a:r>
            <a:r>
              <a:rPr lang="it-IT" sz="1600" dirty="0" err="1">
                <a:latin typeface="Consolas" panose="020B0609020204030204" pitchFamily="49" charset="0"/>
                <a:cs typeface="Consolas" panose="020B0609020204030204" pitchFamily="49" charset="0"/>
              </a:rPr>
              <a:t>.println</a:t>
            </a:r>
            <a:r>
              <a:rPr lang="it-IT" sz="1600" dirty="0">
                <a:latin typeface="Consolas" panose="020B0609020204030204" pitchFamily="49" charset="0"/>
                <a:cs typeface="Consolas" panose="020B0609020204030204" pitchFamily="49" charset="0"/>
              </a:rPr>
              <a:t>(</a:t>
            </a:r>
            <a:r>
              <a:rPr lang="it-IT" sz="1600" dirty="0" err="1">
                <a:latin typeface="Consolas" panose="020B0609020204030204" pitchFamily="49" charset="0"/>
                <a:cs typeface="Consolas" panose="020B0609020204030204" pitchFamily="49" charset="0"/>
              </a:rPr>
              <a:t>n</a:t>
            </a:r>
            <a:r>
              <a:rPr lang="it-IT" sz="1600" dirty="0">
                <a:latin typeface="Consolas" panose="020B0609020204030204" pitchFamily="49" charset="0"/>
                <a:cs typeface="Consolas" panose="020B0609020204030204" pitchFamily="49" charset="0"/>
              </a:rPr>
              <a:t>);</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return</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n</a:t>
            </a:r>
            <a:r>
              <a:rPr lang="it-IT" sz="1600" dirty="0">
                <a:latin typeface="Consolas" panose="020B0609020204030204" pitchFamily="49" charset="0"/>
                <a:cs typeface="Consolas" panose="020B0609020204030204" pitchFamily="49" charset="0"/>
              </a:rPr>
              <a:t>;</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p>
          <a:p>
            <a:pPr marL="0" indent="0">
              <a:buNone/>
            </a:pPr>
            <a:r>
              <a:rPr lang="it-IT" sz="1600" dirty="0">
                <a:latin typeface="Consolas" panose="020B0609020204030204" pitchFamily="49" charset="0"/>
                <a:cs typeface="Consolas" panose="020B0609020204030204" pitchFamily="49" charset="0"/>
              </a:rPr>
              <a:t>	public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void</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main</a:t>
            </a:r>
            <a:r>
              <a:rPr lang="it-IT" sz="1600" dirty="0">
                <a:latin typeface="Consolas" panose="020B0609020204030204" pitchFamily="49" charset="0"/>
                <a:cs typeface="Consolas" panose="020B0609020204030204" pitchFamily="49" charset="0"/>
              </a:rPr>
              <a:t>(</a:t>
            </a:r>
            <a:r>
              <a:rPr lang="it-IT" sz="1600" dirty="0" err="1">
                <a:latin typeface="Consolas" panose="020B0609020204030204" pitchFamily="49" charset="0"/>
                <a:cs typeface="Consolas" panose="020B0609020204030204" pitchFamily="49" charset="0"/>
              </a:rPr>
              <a:t>String</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args</a:t>
            </a: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int</a:t>
            </a:r>
            <a:r>
              <a:rPr lang="it-IT" sz="1600" dirty="0">
                <a:latin typeface="Consolas" panose="020B0609020204030204" pitchFamily="49" charset="0"/>
                <a:cs typeface="Consolas" panose="020B0609020204030204" pitchFamily="49" charset="0"/>
              </a:rPr>
              <a:t> i = 2 + </a:t>
            </a:r>
            <a:r>
              <a:rPr lang="it-IT" sz="1600" i="1" dirty="0" err="1">
                <a:latin typeface="Consolas" panose="020B0609020204030204" pitchFamily="49" charset="0"/>
                <a:cs typeface="Consolas" panose="020B0609020204030204" pitchFamily="49" charset="0"/>
              </a:rPr>
              <a:t>method</a:t>
            </a:r>
            <a:r>
              <a:rPr lang="it-IT" sz="1600" dirty="0">
                <a:latin typeface="Consolas" panose="020B0609020204030204" pitchFamily="49" charset="0"/>
                <a:cs typeface="Consolas" panose="020B0609020204030204" pitchFamily="49" charset="0"/>
              </a:rPr>
              <a:t>(2);</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a:t>
            </a:r>
            <a:br>
              <a:rPr lang="it-IT" sz="1600" dirty="0">
                <a:latin typeface="Consolas" panose="020B0609020204030204" pitchFamily="49" charset="0"/>
                <a:cs typeface="Consolas" panose="020B0609020204030204" pitchFamily="49" charset="0"/>
              </a:rPr>
            </a:br>
            <a:endParaRPr lang="en-US" sz="1600" dirty="0">
              <a:latin typeface="Consolas" panose="020B0609020204030204" pitchFamily="49" charset="0"/>
              <a:cs typeface="Consolas" panose="020B0609020204030204" pitchFamily="49" charset="0"/>
            </a:endParaRPr>
          </a:p>
          <a:p>
            <a:pPr marL="0" indent="0">
              <a:buNone/>
            </a:pPr>
            <a:endParaRPr lang="en-IT" sz="1600" dirty="0">
              <a:latin typeface="Consolas" panose="020B0609020204030204" pitchFamily="49" charset="0"/>
              <a:cs typeface="Consolas" panose="020B0609020204030204" pitchFamily="49" charset="0"/>
            </a:endParaRPr>
          </a:p>
          <a:p>
            <a:pPr marL="0" indent="0">
              <a:buNone/>
            </a:pPr>
            <a:endParaRPr lang="en-IT" sz="16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31</a:t>
            </a:fld>
            <a:endParaRPr lang="it-IT" dirty="0"/>
          </a:p>
        </p:txBody>
      </p:sp>
    </p:spTree>
    <p:extLst>
      <p:ext uri="{BB962C8B-B14F-4D97-AF65-F5344CB8AC3E}">
        <p14:creationId xmlns:p14="http://schemas.microsoft.com/office/powerpoint/2010/main" val="1718711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Packages</a:t>
            </a:r>
            <a:endParaRPr lang="it-IT" dirty="0"/>
          </a:p>
        </p:txBody>
      </p:sp>
    </p:spTree>
    <p:extLst>
      <p:ext uri="{BB962C8B-B14F-4D97-AF65-F5344CB8AC3E}">
        <p14:creationId xmlns:p14="http://schemas.microsoft.com/office/powerpoint/2010/main" val="1727359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sz="half" idx="1"/>
          </p:nvPr>
        </p:nvSpPr>
        <p:spPr/>
        <p:txBody>
          <a:bodyPr>
            <a:normAutofit/>
          </a:bodyPr>
          <a:lstStyle/>
          <a:p>
            <a:r>
              <a:rPr lang="en-US" sz="2400" dirty="0"/>
              <a:t>Classes are better at modularizing code than functions. </a:t>
            </a:r>
          </a:p>
          <a:p>
            <a:r>
              <a:rPr lang="en-US" sz="2400" dirty="0"/>
              <a:t>However, classes are little (50-250 lines of code, on average)</a:t>
            </a:r>
          </a:p>
          <a:p>
            <a:r>
              <a:rPr lang="en-US" sz="2400" dirty="0"/>
              <a:t>For the sake of </a:t>
            </a:r>
            <a:r>
              <a:rPr lang="en-US" sz="2400" dirty="0">
                <a:solidFill>
                  <a:schemeClr val="accent6">
                    <a:lumMod val="75000"/>
                  </a:schemeClr>
                </a:solidFill>
              </a:rPr>
              <a:t>additional modularization</a:t>
            </a:r>
            <a:r>
              <a:rPr lang="en-US" sz="2400" dirty="0"/>
              <a:t>, packages are used</a:t>
            </a:r>
          </a:p>
          <a:p>
            <a:endParaRPr lang="en-US" sz="2400" dirty="0"/>
          </a:p>
        </p:txBody>
      </p:sp>
      <p:sp>
        <p:nvSpPr>
          <p:cNvPr id="6" name="Content Placeholder 5">
            <a:extLst>
              <a:ext uri="{FF2B5EF4-FFF2-40B4-BE49-F238E27FC236}">
                <a16:creationId xmlns:a16="http://schemas.microsoft.com/office/drawing/2014/main" id="{6F488615-BC69-2F4F-BED2-759A35607DB1}"/>
              </a:ext>
            </a:extLst>
          </p:cNvPr>
          <p:cNvSpPr>
            <a:spLocks noGrp="1"/>
          </p:cNvSpPr>
          <p:nvPr>
            <p:ph sz="half" idx="2"/>
          </p:nvPr>
        </p:nvSpPr>
        <p:spPr/>
        <p:txBody>
          <a:bodyPr>
            <a:normAutofit/>
          </a:bodyPr>
          <a:lstStyle/>
          <a:p>
            <a:r>
              <a:rPr lang="en-US" sz="2400" dirty="0">
                <a:solidFill>
                  <a:schemeClr val="accent6">
                    <a:lumMod val="75000"/>
                  </a:schemeClr>
                </a:solidFill>
              </a:rPr>
              <a:t>A package is a set of class definitions all stored within the same directory </a:t>
            </a:r>
          </a:p>
          <a:p>
            <a:r>
              <a:rPr lang="en-US" sz="2400" dirty="0"/>
              <a:t>Visibility rules apply to packages </a:t>
            </a:r>
          </a:p>
          <a:p>
            <a:r>
              <a:rPr lang="en-US" sz="2400" dirty="0">
                <a:solidFill>
                  <a:schemeClr val="accent6">
                    <a:lumMod val="75000"/>
                  </a:schemeClr>
                </a:solidFill>
              </a:rPr>
              <a:t>The public interface of a package is the public portion of the classes contained in the package </a:t>
            </a:r>
          </a:p>
          <a:p>
            <a:pPr lvl="1"/>
            <a:r>
              <a:rPr lang="en-US" dirty="0"/>
              <a:t>Minimize the number of classes, attributes, methods (of the package) visible from the outside</a:t>
            </a:r>
          </a:p>
          <a:p>
            <a:endParaRPr lang="en-US" sz="2400" dirty="0"/>
          </a:p>
          <a:p>
            <a:endParaRPr lang="en-IT" sz="2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33</a:t>
            </a:fld>
            <a:endParaRPr lang="it-IT" dirty="0"/>
          </a:p>
        </p:txBody>
      </p:sp>
      <p:pic>
        <p:nvPicPr>
          <p:cNvPr id="5" name="Picture 4" descr="Screen Shot 2017-02-13 at 17.51.1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95401" y="4733286"/>
            <a:ext cx="5299000" cy="1360009"/>
          </a:xfrm>
          <a:prstGeom prst="rect">
            <a:avLst/>
          </a:prstGeom>
        </p:spPr>
      </p:pic>
    </p:spTree>
    <p:extLst>
      <p:ext uri="{BB962C8B-B14F-4D97-AF65-F5344CB8AC3E}">
        <p14:creationId xmlns:p14="http://schemas.microsoft.com/office/powerpoint/2010/main" val="12578727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Definition and usage </a:t>
            </a:r>
            <a:br>
              <a:rPr lang="en-US" dirty="0"/>
            </a:br>
            <a:endParaRPr lang="en-US" dirty="0"/>
          </a:p>
        </p:txBody>
      </p:sp>
      <p:sp>
        <p:nvSpPr>
          <p:cNvPr id="3" name="Content Placeholder 2"/>
          <p:cNvSpPr>
            <a:spLocks noGrp="1"/>
          </p:cNvSpPr>
          <p:nvPr>
            <p:ph sz="half" idx="1"/>
          </p:nvPr>
        </p:nvSpPr>
        <p:spPr/>
        <p:txBody>
          <a:bodyPr>
            <a:noAutofit/>
          </a:bodyPr>
          <a:lstStyle/>
          <a:p>
            <a:pPr marL="0" indent="0">
              <a:buNone/>
            </a:pPr>
            <a:r>
              <a:rPr lang="en-US" sz="1800" dirty="0">
                <a:solidFill>
                  <a:schemeClr val="accent6">
                    <a:lumMod val="75000"/>
                  </a:schemeClr>
                </a:solidFill>
                <a:latin typeface="Consolas" panose="020B0609020204030204" pitchFamily="49" charset="0"/>
                <a:cs typeface="Consolas" panose="020B0609020204030204" pitchFamily="49" charset="0"/>
              </a:rPr>
              <a:t>package </a:t>
            </a:r>
            <a:r>
              <a:rPr lang="en-US" sz="1800" dirty="0" err="1">
                <a:solidFill>
                  <a:schemeClr val="accent6">
                    <a:lumMod val="75000"/>
                  </a:schemeClr>
                </a:solidFill>
                <a:latin typeface="Consolas" panose="020B0609020204030204" pitchFamily="49" charset="0"/>
                <a:cs typeface="Consolas" panose="020B0609020204030204" pitchFamily="49" charset="0"/>
              </a:rPr>
              <a:t>packageName</a:t>
            </a:r>
            <a:r>
              <a:rPr lang="en-US" sz="1800" dirty="0">
                <a:solidFill>
                  <a:schemeClr val="accent6">
                    <a:lumMod val="75000"/>
                  </a:schemeClr>
                </a:solidFill>
                <a:latin typeface="Consolas" panose="020B0609020204030204" pitchFamily="49" charset="0"/>
                <a:cs typeface="Consolas" panose="020B0609020204030204" pitchFamily="49" charset="0"/>
              </a:rPr>
              <a:t>; </a:t>
            </a:r>
          </a:p>
          <a:p>
            <a:r>
              <a:rPr lang="en-US" sz="1800" dirty="0"/>
              <a:t>Package statement (first line of class file) </a:t>
            </a:r>
          </a:p>
          <a:p>
            <a:pPr marL="0" indent="0">
              <a:buNone/>
            </a:pPr>
            <a:endParaRPr lang="en-US" sz="1800" dirty="0">
              <a:solidFill>
                <a:schemeClr val="accent6">
                  <a:lumMod val="75000"/>
                </a:schemeClr>
              </a:solidFill>
              <a:latin typeface="Consolas" panose="020B0609020204030204" pitchFamily="49" charset="0"/>
              <a:cs typeface="Consolas" panose="020B0609020204030204" pitchFamily="49" charset="0"/>
            </a:endParaRPr>
          </a:p>
          <a:p>
            <a:pPr marL="0" indent="0">
              <a:buNone/>
            </a:pPr>
            <a:r>
              <a:rPr lang="en-US" sz="1800" dirty="0">
                <a:solidFill>
                  <a:schemeClr val="accent6">
                    <a:lumMod val="75000"/>
                  </a:schemeClr>
                </a:solidFill>
                <a:latin typeface="Consolas" panose="020B0609020204030204" pitchFamily="49" charset="0"/>
                <a:cs typeface="Consolas" panose="020B0609020204030204" pitchFamily="49" charset="0"/>
              </a:rPr>
              <a:t>import </a:t>
            </a:r>
            <a:r>
              <a:rPr lang="en-US" sz="1800" dirty="0" err="1">
                <a:solidFill>
                  <a:schemeClr val="accent6">
                    <a:lumMod val="75000"/>
                  </a:schemeClr>
                </a:solidFill>
                <a:latin typeface="Consolas" panose="020B0609020204030204" pitchFamily="49" charset="0"/>
                <a:cs typeface="Consolas" panose="020B0609020204030204" pitchFamily="49" charset="0"/>
              </a:rPr>
              <a:t>packageName.className</a:t>
            </a:r>
            <a:r>
              <a:rPr lang="en-US" sz="1800" dirty="0">
                <a:solidFill>
                  <a:schemeClr val="accent6">
                    <a:lumMod val="75000"/>
                  </a:schemeClr>
                </a:solidFill>
                <a:latin typeface="Consolas" panose="020B0609020204030204" pitchFamily="49" charset="0"/>
                <a:cs typeface="Consolas" panose="020B0609020204030204" pitchFamily="49" charset="0"/>
              </a:rPr>
              <a:t>; </a:t>
            </a:r>
          </a:p>
          <a:p>
            <a:r>
              <a:rPr lang="en-US" sz="1800" dirty="0"/>
              <a:t>Import statements (after package statement) </a:t>
            </a:r>
            <a:endParaRPr lang="en-US" sz="1800" dirty="0">
              <a:latin typeface="Consolas" panose="020B0609020204030204" pitchFamily="49" charset="0"/>
              <a:cs typeface="Consolas" panose="020B0609020204030204" pitchFamily="49" charset="0"/>
            </a:endParaRPr>
          </a:p>
          <a:p>
            <a:r>
              <a:rPr lang="en-US" sz="1800" dirty="0"/>
              <a:t>If two packages contain a class with the same name, they cannot be both imported. If you need both classes you have to use one of them with its fully-qualified name: </a:t>
            </a:r>
          </a:p>
          <a:p>
            <a:pPr marL="0" indent="0">
              <a:buNone/>
            </a:pPr>
            <a:endParaRPr lang="en-US" sz="1800" dirty="0"/>
          </a:p>
          <a:p>
            <a:pPr marL="0" indent="0">
              <a:buNone/>
            </a:pPr>
            <a:r>
              <a:rPr lang="en-US" sz="1800" dirty="0">
                <a:latin typeface="Consolas" panose="020B0609020204030204" pitchFamily="49" charset="0"/>
                <a:cs typeface="Consolas" panose="020B0609020204030204" pitchFamily="49" charset="0"/>
              </a:rPr>
              <a:t>import </a:t>
            </a:r>
            <a:r>
              <a:rPr lang="en-US" sz="1800" dirty="0" err="1">
                <a:latin typeface="Consolas" panose="020B0609020204030204" pitchFamily="49" charset="0"/>
                <a:cs typeface="Consolas" panose="020B0609020204030204" pitchFamily="49" charset="0"/>
              </a:rPr>
              <a:t>java.sql.Date</a:t>
            </a:r>
            <a:r>
              <a:rPr lang="en-US" sz="1800" dirty="0">
                <a:latin typeface="Consolas" panose="020B0609020204030204" pitchFamily="49" charset="0"/>
                <a:cs typeface="Consolas" panose="020B0609020204030204" pitchFamily="49" charset="0"/>
              </a:rPr>
              <a:t>;</a:t>
            </a:r>
            <a:br>
              <a:rPr lang="en-US" sz="1800" dirty="0">
                <a:latin typeface="Consolas" panose="020B0609020204030204" pitchFamily="49" charset="0"/>
                <a:cs typeface="Consolas" panose="020B0609020204030204" pitchFamily="49" charset="0"/>
              </a:rPr>
            </a:br>
            <a:r>
              <a:rPr lang="en-US" sz="1800" dirty="0">
                <a:latin typeface="Consolas" panose="020B0609020204030204" pitchFamily="49" charset="0"/>
                <a:cs typeface="Consolas" panose="020B0609020204030204" pitchFamily="49" charset="0"/>
              </a:rPr>
              <a:t>Date d1 = new Date(); // </a:t>
            </a:r>
            <a:r>
              <a:rPr lang="en-US" sz="1800" dirty="0" err="1">
                <a:latin typeface="Consolas" panose="020B0609020204030204" pitchFamily="49" charset="0"/>
                <a:cs typeface="Consolas" panose="020B0609020204030204" pitchFamily="49" charset="0"/>
              </a:rPr>
              <a:t>java.sql.Date</a:t>
            </a:r>
            <a:br>
              <a:rPr lang="en-US" sz="1800" dirty="0">
                <a:latin typeface="Consolas" panose="020B0609020204030204" pitchFamily="49" charset="0"/>
                <a:cs typeface="Consolas" panose="020B0609020204030204" pitchFamily="49" charset="0"/>
              </a:rPr>
            </a:br>
            <a:r>
              <a:rPr lang="en-US" sz="1800" dirty="0" err="1">
                <a:latin typeface="Consolas" panose="020B0609020204030204" pitchFamily="49" charset="0"/>
                <a:cs typeface="Consolas" panose="020B0609020204030204" pitchFamily="49" charset="0"/>
              </a:rPr>
              <a:t>java.util.Date</a:t>
            </a:r>
            <a:r>
              <a:rPr lang="en-US" sz="1800" dirty="0">
                <a:latin typeface="Consolas" panose="020B0609020204030204" pitchFamily="49" charset="0"/>
                <a:cs typeface="Consolas" panose="020B0609020204030204" pitchFamily="49" charset="0"/>
              </a:rPr>
              <a:t> d2 = new </a:t>
            </a:r>
            <a:r>
              <a:rPr lang="en-US" sz="1800" dirty="0" err="1">
                <a:latin typeface="Consolas" panose="020B0609020204030204" pitchFamily="49" charset="0"/>
                <a:cs typeface="Consolas" panose="020B0609020204030204" pitchFamily="49" charset="0"/>
              </a:rPr>
              <a:t>java.util.Date</a:t>
            </a:r>
            <a:r>
              <a:rPr lang="en-US" sz="1800" dirty="0">
                <a:latin typeface="Consolas" panose="020B0609020204030204" pitchFamily="49" charset="0"/>
                <a:cs typeface="Consolas" panose="020B0609020204030204" pitchFamily="49" charset="0"/>
              </a:rPr>
              <a:t>(); </a:t>
            </a:r>
          </a:p>
          <a:p>
            <a:pPr marL="0" indent="0">
              <a:buNone/>
            </a:pPr>
            <a:endParaRPr lang="en-US" sz="1800" dirty="0">
              <a:solidFill>
                <a:schemeClr val="accent6">
                  <a:lumMod val="75000"/>
                </a:schemeClr>
              </a:solidFill>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35C01A3D-12F4-9B47-A2B8-F4409DC112E7}"/>
              </a:ext>
            </a:extLst>
          </p:cNvPr>
          <p:cNvSpPr>
            <a:spLocks noGrp="1"/>
          </p:cNvSpPr>
          <p:nvPr>
            <p:ph sz="half" idx="2"/>
          </p:nvPr>
        </p:nvSpPr>
        <p:spPr>
          <a:xfrm>
            <a:off x="6197600" y="1600201"/>
            <a:ext cx="5875064" cy="4525963"/>
          </a:xfrm>
        </p:spPr>
        <p:txBody>
          <a:bodyPr>
            <a:noAutofit/>
          </a:bodyPr>
          <a:lstStyle/>
          <a:p>
            <a:pPr marL="0" indent="0">
              <a:buNone/>
            </a:pPr>
            <a:r>
              <a:rPr lang="en-GB" sz="1500" dirty="0">
                <a:solidFill>
                  <a:schemeClr val="accent6">
                    <a:lumMod val="75000"/>
                  </a:schemeClr>
                </a:solidFill>
                <a:latin typeface="Consolas" panose="020B0609020204030204" pitchFamily="49" charset="0"/>
                <a:cs typeface="Consolas" panose="020B0609020204030204" pitchFamily="49" charset="0"/>
              </a:rPr>
              <a:t>package </a:t>
            </a:r>
            <a:r>
              <a:rPr lang="en-GB" sz="1500" dirty="0" err="1">
                <a:solidFill>
                  <a:schemeClr val="accent6">
                    <a:lumMod val="75000"/>
                  </a:schemeClr>
                </a:solidFill>
                <a:latin typeface="Consolas" panose="020B0609020204030204" pitchFamily="49" charset="0"/>
                <a:cs typeface="Consolas" panose="020B0609020204030204" pitchFamily="49" charset="0"/>
              </a:rPr>
              <a:t>oop.localmods</a:t>
            </a:r>
            <a:r>
              <a:rPr lang="en-GB" sz="1500" dirty="0">
                <a:solidFill>
                  <a:schemeClr val="accent6">
                    <a:lumMod val="75000"/>
                  </a:schemeClr>
                </a:solidFill>
                <a:latin typeface="Consolas" panose="020B0609020204030204" pitchFamily="49" charset="0"/>
                <a:cs typeface="Consolas" panose="020B0609020204030204" pitchFamily="49" charset="0"/>
              </a:rPr>
              <a:t>;</a:t>
            </a:r>
            <a:br>
              <a:rPr lang="en-GB" sz="1500" dirty="0">
                <a:solidFill>
                  <a:schemeClr val="accent6">
                    <a:lumMod val="75000"/>
                  </a:schemeClr>
                </a:solidFill>
                <a:latin typeface="Consolas" panose="020B0609020204030204" pitchFamily="49" charset="0"/>
                <a:cs typeface="Consolas" panose="020B0609020204030204" pitchFamily="49" charset="0"/>
              </a:rPr>
            </a:br>
            <a:br>
              <a:rPr lang="en-GB" sz="1500" dirty="0">
                <a:solidFill>
                  <a:schemeClr val="accent6">
                    <a:lumMod val="75000"/>
                  </a:schemeClr>
                </a:solidFill>
                <a:latin typeface="Consolas" panose="020B0609020204030204" pitchFamily="49" charset="0"/>
                <a:cs typeface="Consolas" panose="020B0609020204030204" pitchFamily="49" charset="0"/>
              </a:rPr>
            </a:br>
            <a:r>
              <a:rPr lang="en-GB" sz="1500" dirty="0">
                <a:solidFill>
                  <a:schemeClr val="accent6">
                    <a:lumMod val="75000"/>
                  </a:schemeClr>
                </a:solidFill>
                <a:latin typeface="Consolas" panose="020B0609020204030204" pitchFamily="49" charset="0"/>
                <a:cs typeface="Consolas" panose="020B0609020204030204" pitchFamily="49" charset="0"/>
              </a:rPr>
              <a:t>import </a:t>
            </a:r>
            <a:r>
              <a:rPr lang="en-GB" sz="1500" dirty="0" err="1">
                <a:solidFill>
                  <a:schemeClr val="accent6">
                    <a:lumMod val="75000"/>
                  </a:schemeClr>
                </a:solidFill>
                <a:latin typeface="Consolas" panose="020B0609020204030204" pitchFamily="49" charset="0"/>
                <a:cs typeface="Consolas" panose="020B0609020204030204" pitchFamily="49" charset="0"/>
              </a:rPr>
              <a:t>java.awt.Point</a:t>
            </a:r>
            <a:r>
              <a:rPr lang="en-GB" sz="1500" dirty="0">
                <a:solidFill>
                  <a:schemeClr val="accent6">
                    <a:lumMod val="75000"/>
                  </a:schemeClr>
                </a:solidFill>
                <a:latin typeface="Consolas" panose="020B0609020204030204" pitchFamily="49" charset="0"/>
                <a:cs typeface="Consolas" panose="020B0609020204030204" pitchFamily="49" charset="0"/>
              </a:rPr>
              <a:t>;</a:t>
            </a:r>
            <a:br>
              <a:rPr lang="en-GB" sz="1500" dirty="0">
                <a:latin typeface="Consolas" panose="020B0609020204030204" pitchFamily="49" charset="0"/>
                <a:cs typeface="Consolas" panose="020B0609020204030204" pitchFamily="49" charset="0"/>
              </a:rPr>
            </a:b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public class Test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public static Point </a:t>
            </a:r>
            <a:r>
              <a:rPr lang="en-GB" sz="1500" dirty="0" err="1">
                <a:latin typeface="Consolas" panose="020B0609020204030204" pitchFamily="49" charset="0"/>
                <a:cs typeface="Consolas" panose="020B0609020204030204" pitchFamily="49" charset="0"/>
              </a:rPr>
              <a:t>allocatePoint</a:t>
            </a:r>
            <a:r>
              <a:rPr lang="en-GB" sz="1500" dirty="0">
                <a:latin typeface="Consolas" panose="020B0609020204030204" pitchFamily="49" charset="0"/>
                <a:cs typeface="Consolas" panose="020B0609020204030204" pitchFamily="49" charset="0"/>
              </a:rPr>
              <a:t>(int x, int y)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return new Point(x, y);</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a:t>
            </a:r>
            <a:br>
              <a:rPr lang="en-GB" sz="1500" dirty="0">
                <a:latin typeface="Consolas" panose="020B0609020204030204" pitchFamily="49" charset="0"/>
                <a:cs typeface="Consolas" panose="020B0609020204030204" pitchFamily="49" charset="0"/>
              </a:rPr>
            </a:b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public static void main(String[] </a:t>
            </a:r>
            <a:r>
              <a:rPr lang="en-GB" sz="1500" dirty="0" err="1">
                <a:latin typeface="Consolas" panose="020B0609020204030204" pitchFamily="49" charset="0"/>
                <a:cs typeface="Consolas" panose="020B0609020204030204" pitchFamily="49" charset="0"/>
              </a:rPr>
              <a:t>args</a:t>
            </a:r>
            <a:r>
              <a:rPr lang="en-GB" sz="1500" dirty="0">
                <a:latin typeface="Consolas" panose="020B0609020204030204" pitchFamily="49" charset="0"/>
                <a:cs typeface="Consolas" panose="020B0609020204030204" pitchFamily="49" charset="0"/>
              </a:rPr>
              <a:t>)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Point p = </a:t>
            </a:r>
            <a:r>
              <a:rPr lang="en-GB" sz="1500" i="1" dirty="0" err="1">
                <a:latin typeface="Consolas" panose="020B0609020204030204" pitchFamily="49" charset="0"/>
                <a:cs typeface="Consolas" panose="020B0609020204030204" pitchFamily="49" charset="0"/>
              </a:rPr>
              <a:t>allocatePoint</a:t>
            </a:r>
            <a:r>
              <a:rPr lang="en-GB" sz="1500" dirty="0">
                <a:latin typeface="Consolas" panose="020B0609020204030204" pitchFamily="49" charset="0"/>
                <a:cs typeface="Consolas" panose="020B0609020204030204" pitchFamily="49" charset="0"/>
              </a:rPr>
              <a:t>(2, 3);</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a:t>
            </a:r>
            <a:r>
              <a:rPr lang="en-GB" sz="1500" dirty="0" err="1">
                <a:latin typeface="Consolas" panose="020B0609020204030204" pitchFamily="49" charset="0"/>
                <a:cs typeface="Consolas" panose="020B0609020204030204" pitchFamily="49" charset="0"/>
              </a:rPr>
              <a:t>System.</a:t>
            </a:r>
            <a:r>
              <a:rPr lang="en-GB" sz="1500" i="1" dirty="0" err="1">
                <a:latin typeface="Consolas" panose="020B0609020204030204" pitchFamily="49" charset="0"/>
                <a:cs typeface="Consolas" panose="020B0609020204030204" pitchFamily="49" charset="0"/>
              </a:rPr>
              <a:t>out</a:t>
            </a:r>
            <a:r>
              <a:rPr lang="en-GB" sz="1500" dirty="0" err="1">
                <a:latin typeface="Consolas" panose="020B0609020204030204" pitchFamily="49" charset="0"/>
                <a:cs typeface="Consolas" panose="020B0609020204030204" pitchFamily="49" charset="0"/>
              </a:rPr>
              <a:t>.println</a:t>
            </a:r>
            <a:r>
              <a:rPr lang="en-GB" sz="1500" dirty="0">
                <a:latin typeface="Consolas" panose="020B0609020204030204" pitchFamily="49" charset="0"/>
                <a:cs typeface="Consolas" panose="020B0609020204030204" pitchFamily="49" charset="0"/>
              </a:rPr>
              <a:t>(p);</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a:t>
            </a:r>
            <a:endParaRPr lang="en-IT" sz="15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34</a:t>
            </a:fld>
            <a:endParaRPr lang="it-IT" dirty="0"/>
          </a:p>
        </p:txBody>
      </p:sp>
    </p:spTree>
    <p:extLst>
      <p:ext uri="{BB962C8B-B14F-4D97-AF65-F5344CB8AC3E}">
        <p14:creationId xmlns:p14="http://schemas.microsoft.com/office/powerpoint/2010/main" val="35383305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Package </a:t>
            </a:r>
          </a:p>
        </p:txBody>
      </p:sp>
      <p:sp>
        <p:nvSpPr>
          <p:cNvPr id="3" name="Content Placeholder 2"/>
          <p:cNvSpPr>
            <a:spLocks noGrp="1"/>
          </p:cNvSpPr>
          <p:nvPr>
            <p:ph idx="1"/>
          </p:nvPr>
        </p:nvSpPr>
        <p:spPr/>
        <p:txBody>
          <a:bodyPr>
            <a:normAutofit fontScale="85000" lnSpcReduction="20000"/>
          </a:bodyPr>
          <a:lstStyle/>
          <a:p>
            <a:r>
              <a:rPr lang="en-US" dirty="0"/>
              <a:t>A package is identified by a name with a hierarchic structure (fully qualified name) </a:t>
            </a:r>
          </a:p>
          <a:p>
            <a:pPr lvl="1"/>
            <a:r>
              <a:rPr lang="en-US" dirty="0" err="1"/>
              <a:t>java.lang</a:t>
            </a:r>
            <a:endParaRPr lang="en-US" dirty="0"/>
          </a:p>
          <a:p>
            <a:pPr lvl="1"/>
            <a:r>
              <a:rPr lang="en-US" dirty="0" err="1"/>
              <a:t>java.util</a:t>
            </a:r>
            <a:endParaRPr lang="en-US" dirty="0"/>
          </a:p>
          <a:p>
            <a:pPr lvl="1"/>
            <a:r>
              <a:rPr lang="en-US" dirty="0" err="1"/>
              <a:t>java.sql</a:t>
            </a:r>
            <a:endParaRPr lang="en-US" dirty="0"/>
          </a:p>
          <a:p>
            <a:r>
              <a:rPr lang="en-US" dirty="0"/>
              <a:t>Conventions for defining unique names is based on </a:t>
            </a:r>
            <a:r>
              <a:rPr lang="en-US" dirty="0">
                <a:solidFill>
                  <a:schemeClr val="accent6">
                    <a:lumMod val="75000"/>
                  </a:schemeClr>
                </a:solidFill>
              </a:rPr>
              <a:t>Internet naming but in reverse order </a:t>
            </a:r>
            <a:r>
              <a:rPr lang="en-US" dirty="0"/>
              <a:t>(from general to specific concepts)</a:t>
            </a:r>
          </a:p>
          <a:p>
            <a:pPr lvl="1"/>
            <a:r>
              <a:rPr lang="en-US" dirty="0" err="1"/>
              <a:t>org.oop.basics</a:t>
            </a:r>
            <a:endParaRPr lang="en-US" dirty="0"/>
          </a:p>
          <a:p>
            <a:r>
              <a:rPr lang="en-US" dirty="0"/>
              <a:t>It’s possible to use same class names in different packages </a:t>
            </a:r>
            <a:r>
              <a:rPr lang="en-US" i="1" dirty="0"/>
              <a:t>without</a:t>
            </a:r>
            <a:r>
              <a:rPr lang="en-US" dirty="0"/>
              <a:t> conflicts </a:t>
            </a:r>
          </a:p>
          <a:p>
            <a:pPr lvl="1"/>
            <a:r>
              <a:rPr lang="en-US" dirty="0" err="1">
                <a:solidFill>
                  <a:schemeClr val="accent6">
                    <a:lumMod val="75000"/>
                  </a:schemeClr>
                </a:solidFill>
              </a:rPr>
              <a:t>java.util.Date</a:t>
            </a:r>
            <a:endParaRPr lang="en-US" dirty="0">
              <a:solidFill>
                <a:schemeClr val="accent6">
                  <a:lumMod val="75000"/>
                </a:schemeClr>
              </a:solidFill>
            </a:endParaRPr>
          </a:p>
          <a:p>
            <a:pPr lvl="1"/>
            <a:r>
              <a:rPr lang="en-US" dirty="0" err="1">
                <a:solidFill>
                  <a:schemeClr val="accent6">
                    <a:lumMod val="75000"/>
                  </a:schemeClr>
                </a:solidFill>
              </a:rPr>
              <a:t>java.sql.Date</a:t>
            </a:r>
            <a:endParaRPr lang="en-US" dirty="0">
              <a:solidFill>
                <a:schemeClr val="accent6">
                  <a:lumMod val="75000"/>
                </a:schemeClr>
              </a:solidFill>
            </a:endParaRPr>
          </a:p>
          <a:p>
            <a:endParaRPr lang="en-US" dirty="0"/>
          </a:p>
          <a:p>
            <a:pPr lvl="1"/>
            <a:endParaRPr lang="en-US" dirty="0">
              <a:solidFill>
                <a:schemeClr val="accent6">
                  <a:lumMod val="75000"/>
                </a:schemeClr>
              </a:solidFill>
            </a:endParaRPr>
          </a:p>
          <a:p>
            <a:endParaRPr lang="en-US" dirty="0"/>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35</a:t>
            </a:fld>
            <a:endParaRPr lang="it-IT" dirty="0"/>
          </a:p>
        </p:txBody>
      </p:sp>
      <p:sp>
        <p:nvSpPr>
          <p:cNvPr id="5" name="Content Placeholder 4">
            <a:extLst>
              <a:ext uri="{FF2B5EF4-FFF2-40B4-BE49-F238E27FC236}">
                <a16:creationId xmlns:a16="http://schemas.microsoft.com/office/drawing/2014/main" id="{77FFB646-3151-DB42-906F-BAC25C49F898}"/>
              </a:ext>
            </a:extLst>
          </p:cNvPr>
          <p:cNvSpPr>
            <a:spLocks noGrp="1"/>
          </p:cNvSpPr>
          <p:nvPr>
            <p:ph sz="half" idx="4294967295"/>
          </p:nvPr>
        </p:nvSpPr>
        <p:spPr>
          <a:xfrm>
            <a:off x="6807200" y="1600200"/>
            <a:ext cx="5384800" cy="4525963"/>
          </a:xfrm>
        </p:spPr>
        <p:txBody>
          <a:bodyPr>
            <a:normAutofit/>
          </a:bodyPr>
          <a:lstStyle/>
          <a:p>
            <a:endParaRPr lang="en-US" dirty="0"/>
          </a:p>
          <a:p>
            <a:endParaRPr lang="en-IT" dirty="0"/>
          </a:p>
        </p:txBody>
      </p:sp>
    </p:spTree>
    <p:extLst>
      <p:ext uri="{BB962C8B-B14F-4D97-AF65-F5344CB8AC3E}">
        <p14:creationId xmlns:p14="http://schemas.microsoft.com/office/powerpoint/2010/main" val="17686326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Inheritance</a:t>
            </a:r>
            <a:endParaRPr lang="it-IT" dirty="0"/>
          </a:p>
        </p:txBody>
      </p:sp>
    </p:spTree>
    <p:extLst>
      <p:ext uri="{BB962C8B-B14F-4D97-AF65-F5344CB8AC3E}">
        <p14:creationId xmlns:p14="http://schemas.microsoft.com/office/powerpoint/2010/main" val="1337125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lstStyle/>
          <a:p>
            <a:r>
              <a:rPr lang="en-US" dirty="0"/>
              <a:t>They all have a shape, attacks, defenses, weapons. </a:t>
            </a:r>
          </a:p>
          <a:p>
            <a:r>
              <a:rPr lang="en-US" dirty="0">
                <a:solidFill>
                  <a:schemeClr val="accent6">
                    <a:lumMod val="75000"/>
                  </a:schemeClr>
                </a:solidFill>
              </a:rPr>
              <a:t>Can they share the same code?</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37</a:t>
            </a:fld>
            <a:endParaRPr lang="it-IT" dirty="0"/>
          </a:p>
        </p:txBody>
      </p:sp>
      <p:pic>
        <p:nvPicPr>
          <p:cNvPr id="6" name="Picture 5" descr="IMG_537152.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93215" y="2731326"/>
            <a:ext cx="10698785" cy="4126674"/>
          </a:xfrm>
          <a:prstGeom prst="rect">
            <a:avLst/>
          </a:prstGeom>
        </p:spPr>
      </p:pic>
    </p:spTree>
    <p:extLst>
      <p:ext uri="{BB962C8B-B14F-4D97-AF65-F5344CB8AC3E}">
        <p14:creationId xmlns:p14="http://schemas.microsoft.com/office/powerpoint/2010/main" val="25130845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normAutofit fontScale="92500" lnSpcReduction="10000"/>
          </a:bodyPr>
          <a:lstStyle/>
          <a:p>
            <a:r>
              <a:rPr lang="en-US" dirty="0">
                <a:solidFill>
                  <a:schemeClr val="accent6">
                    <a:lumMod val="75000"/>
                  </a:schemeClr>
                </a:solidFill>
              </a:rPr>
              <a:t>Frequently, a class is merely a modification of another class. Inheritance allows minimal repetition of the same code</a:t>
            </a:r>
          </a:p>
          <a:p>
            <a:r>
              <a:rPr lang="en-US" dirty="0"/>
              <a:t>A new design created by changing an existing design. (The new design consists of only the changes)</a:t>
            </a:r>
            <a:endParaRPr lang="en-US" dirty="0">
              <a:solidFill>
                <a:schemeClr val="accent6">
                  <a:lumMod val="75000"/>
                </a:schemeClr>
              </a:solidFill>
            </a:endParaRPr>
          </a:p>
          <a:p>
            <a:r>
              <a:rPr lang="en-US" dirty="0"/>
              <a:t>Localization of code</a:t>
            </a:r>
          </a:p>
          <a:p>
            <a:pPr lvl="1"/>
            <a:r>
              <a:rPr lang="en-US" dirty="0"/>
              <a:t>Fixing a bug in the base class automatically fixes it in the subclasses</a:t>
            </a:r>
          </a:p>
          <a:p>
            <a:pPr lvl="1"/>
            <a:r>
              <a:rPr lang="en-US" dirty="0"/>
              <a:t>Adding functionalities to the base class automatically adds them to the subclasses</a:t>
            </a:r>
          </a:p>
          <a:p>
            <a:pPr lvl="1"/>
            <a:r>
              <a:rPr lang="en-US" dirty="0"/>
              <a:t>Reduced chances of different (and inconsistent) implementations of the same operation</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38</a:t>
            </a:fld>
            <a:endParaRPr lang="it-IT" dirty="0"/>
          </a:p>
        </p:txBody>
      </p:sp>
    </p:spTree>
    <p:extLst>
      <p:ext uri="{BB962C8B-B14F-4D97-AF65-F5344CB8AC3E}">
        <p14:creationId xmlns:p14="http://schemas.microsoft.com/office/powerpoint/2010/main" val="34365986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a:t>
            </a:r>
          </a:p>
        </p:txBody>
      </p:sp>
      <p:sp>
        <p:nvSpPr>
          <p:cNvPr id="3" name="Content Placeholder 2"/>
          <p:cNvSpPr>
            <a:spLocks noGrp="1"/>
          </p:cNvSpPr>
          <p:nvPr>
            <p:ph idx="1"/>
          </p:nvPr>
        </p:nvSpPr>
        <p:spPr/>
        <p:txBody>
          <a:bodyPr>
            <a:normAutofit fontScale="92500" lnSpcReduction="10000"/>
          </a:bodyPr>
          <a:lstStyle/>
          <a:p>
            <a:r>
              <a:rPr lang="en-US" dirty="0"/>
              <a:t>A class can be a sub-type of another class (only one! Multiple inheritance is not allowed </a:t>
            </a:r>
            <a:r>
              <a:rPr lang="en-US" dirty="0" err="1"/>
              <a:t>explicitely</a:t>
            </a:r>
            <a:r>
              <a:rPr lang="en-US" dirty="0"/>
              <a:t>)</a:t>
            </a:r>
          </a:p>
          <a:p>
            <a:r>
              <a:rPr lang="en-US" dirty="0"/>
              <a:t>The inheriting class </a:t>
            </a:r>
            <a:r>
              <a:rPr lang="en-US" dirty="0">
                <a:solidFill>
                  <a:schemeClr val="accent6">
                    <a:lumMod val="75000"/>
                  </a:schemeClr>
                </a:solidFill>
              </a:rPr>
              <a:t>contains all the attributes and methods of the class it inherited from </a:t>
            </a:r>
          </a:p>
          <a:p>
            <a:r>
              <a:rPr lang="en-US" dirty="0"/>
              <a:t>The inheriting class can </a:t>
            </a:r>
            <a:r>
              <a:rPr lang="en-US" dirty="0">
                <a:solidFill>
                  <a:schemeClr val="accent6">
                    <a:lumMod val="75000"/>
                  </a:schemeClr>
                </a:solidFill>
              </a:rPr>
              <a:t>define additional attributes and methods</a:t>
            </a:r>
          </a:p>
          <a:p>
            <a:r>
              <a:rPr lang="en-US" dirty="0"/>
              <a:t>The inheriting class can </a:t>
            </a:r>
            <a:r>
              <a:rPr lang="en-US" dirty="0">
                <a:solidFill>
                  <a:schemeClr val="accent6">
                    <a:lumMod val="75000"/>
                  </a:schemeClr>
                </a:solidFill>
              </a:rPr>
              <a:t>override the definition of existing methods</a:t>
            </a:r>
            <a:r>
              <a:rPr lang="en-US" dirty="0"/>
              <a:t> by providing its own implementation</a:t>
            </a:r>
          </a:p>
          <a:p>
            <a:r>
              <a:rPr lang="en-US" dirty="0"/>
              <a:t>The code of the inheriting class consists only of the changes and additions to the base 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39</a:t>
            </a:fld>
            <a:endParaRPr lang="it-IT" dirty="0"/>
          </a:p>
        </p:txBody>
      </p:sp>
    </p:spTree>
    <p:extLst>
      <p:ext uri="{BB962C8B-B14F-4D97-AF65-F5344CB8AC3E}">
        <p14:creationId xmlns:p14="http://schemas.microsoft.com/office/powerpoint/2010/main" val="3722518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Classes and objects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a:t>
            </a:fld>
            <a:endParaRPr lang="it-IT" dirty="0"/>
          </a:p>
        </p:txBody>
      </p:sp>
      <p:pic>
        <p:nvPicPr>
          <p:cNvPr id="5" name="Picture 4" descr="Screen Shot 2016-03-07 at 12.48.01.png">
            <a:extLst>
              <a:ext uri="{FF2B5EF4-FFF2-40B4-BE49-F238E27FC236}">
                <a16:creationId xmlns:a16="http://schemas.microsoft.com/office/drawing/2014/main" id="{5AB89534-DC48-9F47-99E3-2DD92ACFBE01}"/>
              </a:ext>
            </a:extLst>
          </p:cNvPr>
          <p:cNvPicPr>
            <a:picLocks noChangeAspect="1"/>
          </p:cNvPicPr>
          <p:nvPr/>
        </p:nvPicPr>
        <p:blipFill rotWithShape="1">
          <a:blip r:embed="rId2">
            <a:extLst>
              <a:ext uri="{28A0092B-C50C-407E-A947-70E740481C1C}">
                <a14:useLocalDpi xmlns:a14="http://schemas.microsoft.com/office/drawing/2010/main"/>
              </a:ext>
            </a:extLst>
          </a:blip>
          <a:srcRect l="18750"/>
          <a:stretch/>
        </p:blipFill>
        <p:spPr>
          <a:xfrm>
            <a:off x="587219" y="2184085"/>
            <a:ext cx="4484215" cy="3259855"/>
          </a:xfrm>
          <a:prstGeom prst="rect">
            <a:avLst/>
          </a:prstGeom>
        </p:spPr>
      </p:pic>
      <p:pic>
        <p:nvPicPr>
          <p:cNvPr id="39" name="Picture 38" descr="Screen Shot 2017-02-09 at 18.01.43.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95800" y="2184086"/>
            <a:ext cx="7695755" cy="3259855"/>
          </a:xfrm>
          <a:prstGeom prst="rect">
            <a:avLst/>
          </a:prstGeom>
        </p:spPr>
      </p:pic>
    </p:spTree>
    <p:extLst>
      <p:ext uri="{BB962C8B-B14F-4D97-AF65-F5344CB8AC3E}">
        <p14:creationId xmlns:p14="http://schemas.microsoft.com/office/powerpoint/2010/main" val="2764678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 (extension)</a:t>
            </a:r>
          </a:p>
        </p:txBody>
      </p:sp>
      <p:sp>
        <p:nvSpPr>
          <p:cNvPr id="3" name="Content Placeholder 2"/>
          <p:cNvSpPr>
            <a:spLocks noGrp="1"/>
          </p:cNvSpPr>
          <p:nvPr>
            <p:ph sz="half" idx="1"/>
          </p:nvPr>
        </p:nvSpPr>
        <p:spPr/>
        <p:txBody>
          <a:bodyPr>
            <a:noAutofit/>
          </a:bodyPr>
          <a:lstStyle/>
          <a:p>
            <a:pPr marL="0" indent="0">
              <a:buNone/>
            </a:pPr>
            <a:r>
              <a:rPr lang="en-US" sz="2000" dirty="0">
                <a:latin typeface="Consolas"/>
                <a:cs typeface="Consolas"/>
              </a:rPr>
              <a:t>Class Car {</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	void </a:t>
            </a:r>
            <a:r>
              <a:rPr lang="en-US" sz="2000" dirty="0" err="1">
                <a:latin typeface="Consolas"/>
                <a:cs typeface="Consolas"/>
              </a:rPr>
              <a:t>turnOn</a:t>
            </a:r>
            <a:r>
              <a:rPr lang="en-US" sz="2000" dirty="0">
                <a:latin typeface="Consolas"/>
                <a:cs typeface="Consolas"/>
              </a:rPr>
              <a:t>() {…}</a:t>
            </a:r>
          </a:p>
          <a:p>
            <a:pPr marL="0" indent="0">
              <a:buNone/>
            </a:pPr>
            <a:r>
              <a:rPr lang="en-US" sz="2000" dirty="0">
                <a:latin typeface="Consolas"/>
                <a:cs typeface="Consolas"/>
              </a:rPr>
              <a:t>	void </a:t>
            </a:r>
            <a:r>
              <a:rPr lang="en-US" sz="2000" dirty="0" err="1">
                <a:latin typeface="Consolas"/>
                <a:cs typeface="Consolas"/>
              </a:rPr>
              <a:t>turnOff</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a:t>
            </a:r>
          </a:p>
          <a:p>
            <a:pPr marL="0" indent="0">
              <a:buNone/>
            </a:pPr>
            <a:r>
              <a:rPr lang="en-US" sz="2000" dirty="0">
                <a:latin typeface="Consolas"/>
                <a:cs typeface="Consolas"/>
              </a:rPr>
              <a:t>	</a:t>
            </a:r>
          </a:p>
          <a:p>
            <a:pPr marL="0" indent="0">
              <a:buNone/>
            </a:pPr>
            <a:r>
              <a:rPr lang="en-US" sz="2000" dirty="0">
                <a:latin typeface="Consolas"/>
                <a:cs typeface="Consolas"/>
              </a:rPr>
              <a:t>	</a:t>
            </a:r>
          </a:p>
          <a:p>
            <a:pPr marL="0" indent="0">
              <a:buNone/>
            </a:pPr>
            <a:endParaRPr lang="en-US" sz="2000" dirty="0">
              <a:latin typeface="Consolas"/>
              <a:cs typeface="Consolas"/>
            </a:endParaRPr>
          </a:p>
          <a:p>
            <a:pPr marL="0" indent="0">
              <a:buNone/>
            </a:pPr>
            <a:endParaRPr lang="en-US" sz="2000" dirty="0">
              <a:latin typeface="Consolas"/>
              <a:cs typeface="Consolas"/>
            </a:endParaRPr>
          </a:p>
          <a:p>
            <a:pPr marL="0" indent="0">
              <a:buNone/>
            </a:pPr>
            <a:endParaRPr lang="en-US" sz="2000" dirty="0">
              <a:latin typeface="Consolas"/>
              <a:cs typeface="Consolas"/>
            </a:endParaRPr>
          </a:p>
        </p:txBody>
      </p:sp>
      <p:sp>
        <p:nvSpPr>
          <p:cNvPr id="6" name="Content Placeholder 5">
            <a:extLst>
              <a:ext uri="{FF2B5EF4-FFF2-40B4-BE49-F238E27FC236}">
                <a16:creationId xmlns:a16="http://schemas.microsoft.com/office/drawing/2014/main" id="{22D54FFD-A4F5-8D42-AA0C-2EC7CA7F781C}"/>
              </a:ext>
            </a:extLst>
          </p:cNvPr>
          <p:cNvSpPr>
            <a:spLocks noGrp="1"/>
          </p:cNvSpPr>
          <p:nvPr>
            <p:ph sz="half" idx="2"/>
          </p:nvPr>
        </p:nvSpPr>
        <p:spPr/>
        <p:txBody>
          <a:bodyPr>
            <a:normAutofit fontScale="70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a:t>
            </a:r>
            <a:r>
              <a:rPr lang="en-US" dirty="0">
                <a:solidFill>
                  <a:schemeClr val="accent6">
                    <a:lumMod val="75000"/>
                  </a:schemeClr>
                </a:solidFill>
                <a:latin typeface="Consolas"/>
                <a:cs typeface="Consolas"/>
              </a:rPr>
              <a:t>extends</a:t>
            </a:r>
            <a:r>
              <a:rPr lang="en-US" dirty="0">
                <a:latin typeface="Consolas"/>
                <a:cs typeface="Consolas"/>
              </a:rPr>
              <a:t>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err="1">
                <a:solidFill>
                  <a:schemeClr val="accent6">
                    <a:lumMod val="75000"/>
                  </a:schemeClr>
                </a:solidFill>
                <a:latin typeface="Consolas"/>
                <a:cs typeface="Consolas"/>
              </a:rPr>
              <a:t>SDCar</a:t>
            </a:r>
            <a:r>
              <a:rPr lang="en-US" dirty="0">
                <a:solidFill>
                  <a:schemeClr val="accent6">
                    <a:lumMod val="75000"/>
                  </a:schemeClr>
                </a:solidFill>
                <a:latin typeface="Consolas"/>
                <a:cs typeface="Consolas"/>
              </a:rPr>
              <a:t> c = new </a:t>
            </a:r>
            <a:r>
              <a:rPr lang="en-US" dirty="0" err="1">
                <a:solidFill>
                  <a:schemeClr val="accent6">
                    <a:lumMod val="75000"/>
                  </a:schemeClr>
                </a:solidFill>
                <a:latin typeface="Consolas"/>
                <a:cs typeface="Consolas"/>
              </a:rPr>
              <a:t>SDCar</a:t>
            </a:r>
            <a:r>
              <a:rPr lang="en-US" dirty="0">
                <a:solidFill>
                  <a:schemeClr val="accent6">
                    <a:lumMod val="75000"/>
                  </a:schemeClr>
                </a:solidFill>
                <a:latin typeface="Consolas"/>
                <a:cs typeface="Consolas"/>
              </a:rPr>
              <a:t>();</a:t>
            </a:r>
          </a:p>
          <a:p>
            <a:pPr marL="0" indent="0">
              <a:buNone/>
            </a:pPr>
            <a:r>
              <a:rPr lang="en-US" dirty="0" err="1">
                <a:solidFill>
                  <a:schemeClr val="accent6">
                    <a:lumMod val="75000"/>
                  </a:schemeClr>
                </a:solidFill>
                <a:latin typeface="Consolas"/>
                <a:cs typeface="Consolas"/>
              </a:rPr>
              <a:t>c.turnOn</a:t>
            </a:r>
            <a:r>
              <a:rPr lang="en-US" dirty="0">
                <a:solidFill>
                  <a:schemeClr val="accent6">
                    <a:lumMod val="75000"/>
                  </a:schemeClr>
                </a:solidFill>
                <a:latin typeface="Consolas"/>
                <a:cs typeface="Consolas"/>
              </a:rPr>
              <a:t>();     // OK!</a:t>
            </a:r>
          </a:p>
          <a:p>
            <a:pPr marL="0" indent="0">
              <a:buNone/>
            </a:pPr>
            <a:r>
              <a:rPr lang="en-US" dirty="0" err="1">
                <a:solidFill>
                  <a:schemeClr val="accent6">
                    <a:lumMod val="75000"/>
                  </a:schemeClr>
                </a:solidFill>
                <a:latin typeface="Consolas"/>
                <a:cs typeface="Consolas"/>
              </a:rPr>
              <a:t>c.turnSDOn</a:t>
            </a:r>
            <a:r>
              <a:rPr lang="en-US" dirty="0">
                <a:solidFill>
                  <a:schemeClr val="accent6">
                    <a:lumMod val="75000"/>
                  </a:schemeClr>
                </a:solidFill>
                <a:latin typeface="Consolas"/>
                <a:cs typeface="Consolas"/>
              </a:rPr>
              <a:t>();   // OK!</a:t>
            </a:r>
          </a:p>
          <a:p>
            <a:pPr marL="0" indent="0">
              <a:buNone/>
            </a:pPr>
            <a:endParaRPr lang="en-US" dirty="0">
              <a:solidFill>
                <a:schemeClr val="accent6">
                  <a:lumMod val="75000"/>
                </a:schemeClr>
              </a:solidFill>
              <a:latin typeface="Consolas"/>
              <a:cs typeface="Consolas"/>
            </a:endParaRPr>
          </a:p>
          <a:p>
            <a:pPr marL="0" indent="0">
              <a:buNone/>
            </a:pPr>
            <a:r>
              <a:rPr lang="en-US" i="1" dirty="0">
                <a:latin typeface="Consolas"/>
                <a:cs typeface="Consolas"/>
              </a:rPr>
              <a:t>*SD = Self Driving</a:t>
            </a:r>
          </a:p>
          <a:p>
            <a:pPr marL="0" indent="0">
              <a:buNone/>
            </a:pPr>
            <a:r>
              <a:rPr lang="en-US" dirty="0">
                <a:latin typeface="Consolas"/>
                <a:cs typeface="Consolas"/>
              </a:rPr>
              <a:t>		</a:t>
            </a:r>
          </a:p>
          <a:p>
            <a:pPr marL="0" indent="0">
              <a:buNone/>
            </a:pPr>
            <a:r>
              <a:rPr lang="en-US" dirty="0">
                <a:latin typeface="Consolas"/>
                <a:cs typeface="Consolas"/>
              </a:rPr>
              <a:t>	</a:t>
            </a:r>
          </a:p>
          <a:p>
            <a:pPr marL="0" indent="0">
              <a:buNone/>
            </a:pPr>
            <a:endParaRPr lang="en-US" dirty="0">
              <a:latin typeface="Consolas"/>
              <a:cs typeface="Consolas"/>
            </a:endParaRPr>
          </a:p>
          <a:p>
            <a:pPr marL="0" indent="0">
              <a:buNone/>
            </a:pPr>
            <a:endParaRPr lang="en-US" dirty="0">
              <a:latin typeface="Consolas"/>
              <a:cs typeface="Consolas"/>
            </a:endParaRPr>
          </a:p>
          <a:p>
            <a:pPr marL="0" indent="0">
              <a:buNone/>
            </a:pPr>
            <a:endParaRPr lang="en-US" dirty="0">
              <a:latin typeface="Consolas"/>
              <a:cs typeface="Consolas"/>
            </a:endParaRP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40</a:t>
            </a:fld>
            <a:endParaRPr lang="it-IT" dirty="0"/>
          </a:p>
        </p:txBody>
      </p:sp>
    </p:spTree>
    <p:extLst>
      <p:ext uri="{BB962C8B-B14F-4D97-AF65-F5344CB8AC3E}">
        <p14:creationId xmlns:p14="http://schemas.microsoft.com/office/powerpoint/2010/main" val="15837648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II (override)</a:t>
            </a:r>
          </a:p>
        </p:txBody>
      </p:sp>
      <p:sp>
        <p:nvSpPr>
          <p:cNvPr id="3" name="Content Placeholder 2"/>
          <p:cNvSpPr>
            <a:spLocks noGrp="1"/>
          </p:cNvSpPr>
          <p:nvPr>
            <p:ph sz="half" idx="1"/>
          </p:nvPr>
        </p:nvSpPr>
        <p:spPr/>
        <p:txBody>
          <a:bodyPr>
            <a:noAutofit/>
          </a:bodyPr>
          <a:lstStyle/>
          <a:p>
            <a:pPr marL="0" indent="0">
              <a:buNone/>
            </a:pPr>
            <a:r>
              <a:rPr lang="en-US" sz="2000" dirty="0">
                <a:latin typeface="Consolas"/>
                <a:cs typeface="Consolas"/>
              </a:rPr>
              <a:t>Class Car {</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	void </a:t>
            </a:r>
            <a:r>
              <a:rPr lang="en-US" sz="2000" dirty="0" err="1">
                <a:latin typeface="Consolas"/>
                <a:cs typeface="Consolas"/>
              </a:rPr>
              <a:t>turnOn</a:t>
            </a:r>
            <a:r>
              <a:rPr lang="en-US" sz="2000" dirty="0">
                <a:latin typeface="Consolas"/>
                <a:cs typeface="Consolas"/>
              </a:rPr>
              <a:t>() {…}</a:t>
            </a:r>
          </a:p>
          <a:p>
            <a:pPr marL="0" indent="0">
              <a:buNone/>
            </a:pPr>
            <a:r>
              <a:rPr lang="en-US" sz="2000" dirty="0">
                <a:latin typeface="Consolas"/>
                <a:cs typeface="Consolas"/>
              </a:rPr>
              <a:t>	void </a:t>
            </a:r>
            <a:r>
              <a:rPr lang="en-US" sz="2000" dirty="0" err="1">
                <a:latin typeface="Consolas"/>
                <a:cs typeface="Consolas"/>
              </a:rPr>
              <a:t>turnOff</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a:t>
            </a:r>
          </a:p>
          <a:p>
            <a:pPr marL="0" indent="0">
              <a:buNone/>
            </a:pPr>
            <a:endParaRPr lang="en-US" sz="2000" dirty="0">
              <a:latin typeface="Consolas"/>
              <a:cs typeface="Consolas"/>
            </a:endParaRPr>
          </a:p>
        </p:txBody>
      </p:sp>
      <p:sp>
        <p:nvSpPr>
          <p:cNvPr id="6" name="Content Placeholder 5">
            <a:extLst>
              <a:ext uri="{FF2B5EF4-FFF2-40B4-BE49-F238E27FC236}">
                <a16:creationId xmlns:a16="http://schemas.microsoft.com/office/drawing/2014/main" id="{2AC038A1-41AA-E84D-A152-40D9F2B30449}"/>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a:t>
            </a:r>
            <a:r>
              <a:rPr lang="en-US" dirty="0">
                <a:solidFill>
                  <a:srgbClr val="E46C0A"/>
                </a:solidFill>
                <a:latin typeface="Consolas"/>
                <a:cs typeface="Consolas"/>
              </a:rPr>
              <a:t>extends</a:t>
            </a:r>
            <a:r>
              <a:rPr lang="en-US" dirty="0">
                <a:latin typeface="Consolas"/>
                <a:cs typeface="Consolas"/>
              </a:rPr>
              <a:t>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solidFill>
                  <a:srgbClr val="E46C0A"/>
                </a:solidFill>
                <a:latin typeface="Consolas"/>
                <a:cs typeface="Consolas"/>
              </a:rPr>
              <a:t>	/* method override */</a:t>
            </a:r>
          </a:p>
          <a:p>
            <a:pPr marL="0" indent="0">
              <a:buNone/>
            </a:pPr>
            <a:r>
              <a:rPr lang="en-US" dirty="0">
                <a:solidFill>
                  <a:srgbClr val="E46C0A"/>
                </a:solidFill>
                <a:latin typeface="Consolas"/>
                <a:cs typeface="Consolas"/>
              </a:rPr>
              <a:t>	void </a:t>
            </a:r>
            <a:r>
              <a:rPr lang="en-US" dirty="0" err="1">
                <a:solidFill>
                  <a:srgbClr val="E46C0A"/>
                </a:solidFill>
                <a:latin typeface="Consolas"/>
                <a:cs typeface="Consolas"/>
              </a:rPr>
              <a:t>turnOn</a:t>
            </a:r>
            <a:r>
              <a:rPr lang="en-US" dirty="0">
                <a:solidFill>
                  <a:srgbClr val="E46C0A"/>
                </a:solidFill>
                <a:latin typeface="Consolas"/>
                <a:cs typeface="Consolas"/>
              </a:rPr>
              <a:t>() {</a:t>
            </a:r>
          </a:p>
          <a:p>
            <a:pPr marL="0" indent="0">
              <a:buNone/>
            </a:pPr>
            <a:r>
              <a:rPr lang="en-US" dirty="0">
                <a:solidFill>
                  <a:srgbClr val="E46C0A"/>
                </a:solidFill>
                <a:latin typeface="Consolas"/>
                <a:cs typeface="Consolas"/>
              </a:rPr>
              <a:t>		</a:t>
            </a:r>
            <a:r>
              <a:rPr lang="en-US" dirty="0" err="1">
                <a:solidFill>
                  <a:srgbClr val="E46C0A"/>
                </a:solidFill>
                <a:latin typeface="Consolas"/>
                <a:cs typeface="Consolas"/>
              </a:rPr>
              <a:t>turnSDOff</a:t>
            </a:r>
            <a:r>
              <a:rPr lang="en-US" dirty="0">
                <a:solidFill>
                  <a:srgbClr val="E46C0A"/>
                </a:solidFill>
                <a:latin typeface="Consolas"/>
                <a:cs typeface="Consolas"/>
              </a:rPr>
              <a:t>();</a:t>
            </a:r>
          </a:p>
          <a:p>
            <a:pPr marL="0" indent="0">
              <a:buNone/>
            </a:pPr>
            <a:r>
              <a:rPr lang="en-US" dirty="0">
                <a:solidFill>
                  <a:srgbClr val="E46C0A"/>
                </a:solidFill>
                <a:latin typeface="Consolas"/>
                <a:cs typeface="Consolas"/>
              </a:rPr>
              <a:t>		/* </a:t>
            </a:r>
            <a:r>
              <a:rPr lang="mr-IN" dirty="0">
                <a:solidFill>
                  <a:srgbClr val="E46C0A"/>
                </a:solidFill>
                <a:latin typeface="Consolas"/>
                <a:cs typeface="Consolas"/>
              </a:rPr>
              <a:t>…</a:t>
            </a:r>
            <a:r>
              <a:rPr lang="it-IT" dirty="0">
                <a:solidFill>
                  <a:srgbClr val="E46C0A"/>
                </a:solidFill>
                <a:latin typeface="Consolas"/>
                <a:cs typeface="Consolas"/>
              </a:rPr>
              <a:t> */</a:t>
            </a:r>
          </a:p>
          <a:p>
            <a:pPr marL="0" indent="0">
              <a:buNone/>
            </a:pPr>
            <a:r>
              <a:rPr lang="it-IT" dirty="0">
                <a:solidFill>
                  <a:srgbClr val="E46C0A"/>
                </a:solidFill>
                <a:latin typeface="Consolas"/>
                <a:cs typeface="Consolas"/>
              </a:rPr>
              <a:t>	}</a:t>
            </a:r>
          </a:p>
          <a:p>
            <a:pPr marL="0" indent="0">
              <a:buNone/>
            </a:pPr>
            <a:r>
              <a:rPr lang="en-US" dirty="0">
                <a:solidFill>
                  <a:srgbClr val="E46C0A"/>
                </a:solidFill>
                <a:latin typeface="Consolas"/>
                <a:cs typeface="Consolas"/>
              </a:rPr>
              <a:t>	/* method override */</a:t>
            </a:r>
          </a:p>
          <a:p>
            <a:pPr marL="0" indent="0">
              <a:buNone/>
            </a:pPr>
            <a:r>
              <a:rPr lang="en-US" dirty="0">
                <a:solidFill>
                  <a:srgbClr val="E46C0A"/>
                </a:solidFill>
                <a:latin typeface="Consolas"/>
                <a:cs typeface="Consolas"/>
              </a:rPr>
              <a:t>	void </a:t>
            </a:r>
            <a:r>
              <a:rPr lang="en-US" dirty="0" err="1">
                <a:solidFill>
                  <a:srgbClr val="E46C0A"/>
                </a:solidFill>
                <a:latin typeface="Consolas"/>
                <a:cs typeface="Consolas"/>
              </a:rPr>
              <a:t>turnOff</a:t>
            </a:r>
            <a:r>
              <a:rPr lang="en-US" dirty="0">
                <a:solidFill>
                  <a:srgbClr val="E46C0A"/>
                </a:solidFill>
                <a:latin typeface="Consolas"/>
                <a:cs typeface="Consolas"/>
              </a:rPr>
              <a:t>() {</a:t>
            </a:r>
          </a:p>
          <a:p>
            <a:pPr marL="0" indent="0">
              <a:buNone/>
            </a:pPr>
            <a:r>
              <a:rPr lang="en-US" dirty="0">
                <a:solidFill>
                  <a:srgbClr val="E46C0A"/>
                </a:solidFill>
                <a:latin typeface="Consolas"/>
                <a:cs typeface="Consolas"/>
              </a:rPr>
              <a:t>		</a:t>
            </a:r>
            <a:r>
              <a:rPr lang="en-US" dirty="0" err="1">
                <a:solidFill>
                  <a:srgbClr val="E46C0A"/>
                </a:solidFill>
                <a:latin typeface="Consolas"/>
                <a:cs typeface="Consolas"/>
              </a:rPr>
              <a:t>turnSDOff</a:t>
            </a:r>
            <a:r>
              <a:rPr lang="en-US" dirty="0">
                <a:solidFill>
                  <a:srgbClr val="E46C0A"/>
                </a:solidFill>
                <a:latin typeface="Consolas"/>
                <a:cs typeface="Consolas"/>
              </a:rPr>
              <a:t>();</a:t>
            </a:r>
          </a:p>
          <a:p>
            <a:pPr marL="0" indent="0">
              <a:buNone/>
            </a:pPr>
            <a:r>
              <a:rPr lang="en-US" dirty="0">
                <a:solidFill>
                  <a:srgbClr val="E46C0A"/>
                </a:solidFill>
                <a:latin typeface="Consolas"/>
                <a:cs typeface="Consolas"/>
              </a:rPr>
              <a:t>		/* </a:t>
            </a:r>
            <a:r>
              <a:rPr lang="mr-IN" dirty="0">
                <a:solidFill>
                  <a:srgbClr val="E46C0A"/>
                </a:solidFill>
                <a:latin typeface="Consolas"/>
                <a:cs typeface="Consolas"/>
              </a:rPr>
              <a:t>…</a:t>
            </a:r>
            <a:r>
              <a:rPr lang="it-IT" dirty="0">
                <a:solidFill>
                  <a:srgbClr val="E46C0A"/>
                </a:solidFill>
                <a:latin typeface="Consolas"/>
                <a:cs typeface="Consolas"/>
              </a:rPr>
              <a:t> */</a:t>
            </a:r>
          </a:p>
          <a:p>
            <a:pPr marL="0" indent="0">
              <a:buNone/>
            </a:pPr>
            <a:r>
              <a:rPr lang="it-IT" dirty="0">
                <a:solidFill>
                  <a:srgbClr val="E46C0A"/>
                </a:solidFill>
                <a:latin typeface="Consolas"/>
                <a:cs typeface="Consolas"/>
              </a:rPr>
              <a:t>	}</a:t>
            </a:r>
            <a:endParaRPr lang="en-US" dirty="0">
              <a:solidFill>
                <a:srgbClr val="E46C0A"/>
              </a:solidFill>
              <a:latin typeface="Consolas"/>
              <a:cs typeface="Consolas"/>
            </a:endParaRP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41</a:t>
            </a:fld>
            <a:endParaRPr lang="it-IT" dirty="0"/>
          </a:p>
        </p:txBody>
      </p:sp>
    </p:spTree>
    <p:extLst>
      <p:ext uri="{BB962C8B-B14F-4D97-AF65-F5344CB8AC3E}">
        <p14:creationId xmlns:p14="http://schemas.microsoft.com/office/powerpoint/2010/main" val="3290499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III (override)</a:t>
            </a:r>
          </a:p>
        </p:txBody>
      </p:sp>
      <p:sp>
        <p:nvSpPr>
          <p:cNvPr id="3" name="Content Placeholder 2"/>
          <p:cNvSpPr>
            <a:spLocks noGrp="1"/>
          </p:cNvSpPr>
          <p:nvPr>
            <p:ph sz="half" idx="1"/>
          </p:nvPr>
        </p:nvSpPr>
        <p:spPr/>
        <p:txBody>
          <a:bodyPr>
            <a:noAutofit/>
          </a:bodyPr>
          <a:lstStyle/>
          <a:p>
            <a:pPr marL="0" indent="0">
              <a:buNone/>
            </a:pPr>
            <a:r>
              <a:rPr lang="en-US" sz="2000" dirty="0">
                <a:latin typeface="Consolas"/>
                <a:cs typeface="Consolas"/>
              </a:rPr>
              <a:t>Class Car {</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	void </a:t>
            </a:r>
            <a:r>
              <a:rPr lang="en-US" sz="2000" dirty="0" err="1">
                <a:latin typeface="Consolas"/>
                <a:cs typeface="Consolas"/>
              </a:rPr>
              <a:t>turnOn</a:t>
            </a:r>
            <a:r>
              <a:rPr lang="en-US" sz="2000" dirty="0">
                <a:latin typeface="Consolas"/>
                <a:cs typeface="Consolas"/>
              </a:rPr>
              <a:t>() {…}</a:t>
            </a:r>
          </a:p>
          <a:p>
            <a:pPr marL="0" indent="0">
              <a:buNone/>
            </a:pPr>
            <a:r>
              <a:rPr lang="en-US" sz="2000" dirty="0">
                <a:latin typeface="Consolas"/>
                <a:cs typeface="Consolas"/>
              </a:rPr>
              <a:t>	void </a:t>
            </a:r>
            <a:r>
              <a:rPr lang="en-US" sz="2000" dirty="0" err="1">
                <a:latin typeface="Consolas"/>
                <a:cs typeface="Consolas"/>
              </a:rPr>
              <a:t>turnOff</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a:t>
            </a:r>
          </a:p>
          <a:p>
            <a:pPr marL="0" indent="0">
              <a:buNone/>
            </a:pPr>
            <a:r>
              <a:rPr lang="en-US" sz="2000" dirty="0">
                <a:latin typeface="Consolas"/>
                <a:cs typeface="Consolas"/>
              </a:rPr>
              <a:t>	</a:t>
            </a:r>
          </a:p>
          <a:p>
            <a:pPr marL="0" indent="0">
              <a:buNone/>
            </a:pPr>
            <a:r>
              <a:rPr lang="en-US" sz="2000" dirty="0">
                <a:latin typeface="Consolas"/>
                <a:cs typeface="Consolas"/>
              </a:rPr>
              <a:t>	</a:t>
            </a:r>
          </a:p>
          <a:p>
            <a:pPr marL="0" indent="0">
              <a:buNone/>
            </a:pPr>
            <a:endParaRPr lang="en-US" sz="2000" dirty="0">
              <a:latin typeface="Consolas"/>
              <a:cs typeface="Consolas"/>
            </a:endParaRPr>
          </a:p>
          <a:p>
            <a:pPr marL="0" indent="0">
              <a:buNone/>
            </a:pPr>
            <a:endParaRPr lang="en-US" sz="2000" dirty="0">
              <a:latin typeface="Consolas"/>
              <a:cs typeface="Consolas"/>
            </a:endParaRPr>
          </a:p>
          <a:p>
            <a:pPr marL="0" indent="0">
              <a:buNone/>
            </a:pPr>
            <a:endParaRPr lang="en-US" sz="2000" dirty="0">
              <a:latin typeface="Consolas"/>
              <a:cs typeface="Consolas"/>
            </a:endParaRPr>
          </a:p>
        </p:txBody>
      </p:sp>
      <p:sp>
        <p:nvSpPr>
          <p:cNvPr id="6" name="Content Placeholder 5">
            <a:extLst>
              <a:ext uri="{FF2B5EF4-FFF2-40B4-BE49-F238E27FC236}">
                <a16:creationId xmlns:a16="http://schemas.microsoft.com/office/drawing/2014/main" id="{E4D6EA13-E90C-464D-B471-BB11ECF15E0E}"/>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 override */</a:t>
            </a: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super.turnOn</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super.turnOff</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endParaRPr lang="en-US" dirty="0">
              <a:latin typeface="Consolas"/>
              <a:cs typeface="Consolas"/>
            </a:endParaRP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42</a:t>
            </a:fld>
            <a:endParaRPr lang="it-IT" dirty="0"/>
          </a:p>
        </p:txBody>
      </p:sp>
    </p:spTree>
    <p:extLst>
      <p:ext uri="{BB962C8B-B14F-4D97-AF65-F5344CB8AC3E}">
        <p14:creationId xmlns:p14="http://schemas.microsoft.com/office/powerpoint/2010/main" val="24062654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a:t>SDCar</a:t>
            </a:r>
            <a:endParaRPr lang="en-US" dirty="0"/>
          </a:p>
        </p:txBody>
      </p:sp>
      <p:sp>
        <p:nvSpPr>
          <p:cNvPr id="3" name="Content Placeholder 2"/>
          <p:cNvSpPr>
            <a:spLocks noGrp="1"/>
          </p:cNvSpPr>
          <p:nvPr>
            <p:ph sz="half" idx="1"/>
          </p:nvPr>
        </p:nvSpPr>
        <p:spPr/>
        <p:txBody>
          <a:bodyPr>
            <a:noAutofit/>
          </a:bodyPr>
          <a:lstStyle/>
          <a:p>
            <a:r>
              <a:rPr lang="en-US" sz="2200" dirty="0">
                <a:solidFill>
                  <a:srgbClr val="E46C0A"/>
                </a:solidFill>
              </a:rPr>
              <a:t>Inherits</a:t>
            </a:r>
          </a:p>
          <a:p>
            <a:pPr lvl="1"/>
            <a:r>
              <a:rPr lang="en-US" sz="2200" dirty="0"/>
              <a:t>attributes (</a:t>
            </a:r>
            <a:r>
              <a:rPr lang="en-US" sz="2200" dirty="0" err="1"/>
              <a:t>isOn</a:t>
            </a:r>
            <a:r>
              <a:rPr lang="en-US" sz="2200" dirty="0"/>
              <a:t>, </a:t>
            </a:r>
            <a:r>
              <a:rPr lang="en-US" sz="2200" dirty="0" err="1"/>
              <a:t>licencePlate</a:t>
            </a:r>
            <a:r>
              <a:rPr lang="en-US" sz="2200" dirty="0"/>
              <a:t>)</a:t>
            </a:r>
          </a:p>
          <a:p>
            <a:pPr lvl="1"/>
            <a:r>
              <a:rPr lang="en-US" sz="2200" dirty="0"/>
              <a:t>methods (</a:t>
            </a:r>
            <a:r>
              <a:rPr lang="en-US" sz="2200" dirty="0" err="1"/>
              <a:t>turnOn</a:t>
            </a:r>
            <a:r>
              <a:rPr lang="en-US" sz="2200" dirty="0"/>
              <a:t>, </a:t>
            </a:r>
            <a:r>
              <a:rPr lang="en-US" sz="2200" dirty="0" err="1"/>
              <a:t>turnOff</a:t>
            </a:r>
            <a:r>
              <a:rPr lang="en-US" sz="2200" dirty="0"/>
              <a:t>)</a:t>
            </a:r>
          </a:p>
          <a:p>
            <a:r>
              <a:rPr lang="en-US" sz="2200" dirty="0">
                <a:solidFill>
                  <a:srgbClr val="E46C0A"/>
                </a:solidFill>
              </a:rPr>
              <a:t>Adds</a:t>
            </a:r>
          </a:p>
          <a:p>
            <a:pPr lvl="1"/>
            <a:r>
              <a:rPr lang="en-US" sz="2200" dirty="0"/>
              <a:t>attributes (</a:t>
            </a:r>
            <a:r>
              <a:rPr lang="en-US" sz="2200" dirty="0" err="1"/>
              <a:t>isSelfDriving</a:t>
            </a:r>
            <a:r>
              <a:rPr lang="en-US" sz="2200" dirty="0"/>
              <a:t>)</a:t>
            </a:r>
          </a:p>
          <a:p>
            <a:pPr lvl="1"/>
            <a:r>
              <a:rPr lang="en-US" sz="2200" dirty="0"/>
              <a:t>methods (</a:t>
            </a:r>
            <a:r>
              <a:rPr lang="en-US" sz="2200" dirty="0" err="1"/>
              <a:t>turnSDOn</a:t>
            </a:r>
            <a:r>
              <a:rPr lang="en-US" sz="2200" dirty="0"/>
              <a:t>, </a:t>
            </a:r>
            <a:r>
              <a:rPr lang="en-US" sz="2200" dirty="0" err="1"/>
              <a:t>turnSDOff</a:t>
            </a:r>
            <a:r>
              <a:rPr lang="en-US" sz="2200" dirty="0"/>
              <a:t>)</a:t>
            </a:r>
          </a:p>
          <a:p>
            <a:r>
              <a:rPr lang="en-US" sz="2200" dirty="0">
                <a:solidFill>
                  <a:srgbClr val="E46C0A"/>
                </a:solidFill>
              </a:rPr>
              <a:t>Modifies (overrides)</a:t>
            </a:r>
          </a:p>
          <a:p>
            <a:pPr lvl="1"/>
            <a:r>
              <a:rPr lang="en-US" sz="2200" dirty="0"/>
              <a:t>methods (</a:t>
            </a:r>
            <a:r>
              <a:rPr lang="en-US" sz="2200" dirty="0" err="1"/>
              <a:t>turnOn</a:t>
            </a:r>
            <a:r>
              <a:rPr lang="en-US" sz="2200" dirty="0"/>
              <a:t>, </a:t>
            </a:r>
            <a:r>
              <a:rPr lang="en-US" sz="2200" dirty="0" err="1"/>
              <a:t>turnOff</a:t>
            </a:r>
            <a:r>
              <a:rPr lang="en-US" sz="2200" dirty="0"/>
              <a:t>)</a:t>
            </a:r>
          </a:p>
        </p:txBody>
      </p:sp>
      <p:sp>
        <p:nvSpPr>
          <p:cNvPr id="5" name="Content Placeholder 4">
            <a:extLst>
              <a:ext uri="{FF2B5EF4-FFF2-40B4-BE49-F238E27FC236}">
                <a16:creationId xmlns:a16="http://schemas.microsoft.com/office/drawing/2014/main" id="{75087BBA-A476-FD49-BEEB-9569BE20E40C}"/>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 override */</a:t>
            </a: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super.turnOn</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super.turnOff</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endParaRPr lang="en-US" dirty="0">
              <a:latin typeface="Consolas"/>
              <a:cs typeface="Consolas"/>
            </a:endParaRP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endParaRPr lang="it-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43</a:t>
            </a:fld>
            <a:endParaRPr lang="it-IT" dirty="0"/>
          </a:p>
        </p:txBody>
      </p:sp>
    </p:spTree>
    <p:extLst>
      <p:ext uri="{BB962C8B-B14F-4D97-AF65-F5344CB8AC3E}">
        <p14:creationId xmlns:p14="http://schemas.microsoft.com/office/powerpoint/2010/main" val="19182394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and super</a:t>
            </a:r>
          </a:p>
        </p:txBody>
      </p:sp>
      <p:sp>
        <p:nvSpPr>
          <p:cNvPr id="3" name="Content Placeholder 2"/>
          <p:cNvSpPr>
            <a:spLocks noGrp="1"/>
          </p:cNvSpPr>
          <p:nvPr>
            <p:ph idx="1"/>
          </p:nvPr>
        </p:nvSpPr>
        <p:spPr/>
        <p:txBody>
          <a:bodyPr/>
          <a:lstStyle/>
          <a:p>
            <a:r>
              <a:rPr lang="en-US" dirty="0">
                <a:solidFill>
                  <a:srgbClr val="E46C0A"/>
                </a:solidFill>
              </a:rPr>
              <a:t>this </a:t>
            </a:r>
            <a:r>
              <a:rPr lang="en-US" dirty="0"/>
              <a:t>is a reference to the current </a:t>
            </a:r>
            <a:r>
              <a:rPr lang="en-US" i="1" dirty="0"/>
              <a:t>object</a:t>
            </a:r>
          </a:p>
          <a:p>
            <a:r>
              <a:rPr lang="en-US" dirty="0">
                <a:solidFill>
                  <a:srgbClr val="E46C0A"/>
                </a:solidFill>
              </a:rPr>
              <a:t>super </a:t>
            </a:r>
            <a:r>
              <a:rPr lang="en-US" dirty="0"/>
              <a:t>is a reference to the parent </a:t>
            </a:r>
            <a:r>
              <a:rPr lang="en-US" i="1" dirty="0"/>
              <a:t>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44</a:t>
            </a:fld>
            <a:endParaRPr lang="it-IT" dirty="0"/>
          </a:p>
        </p:txBody>
      </p:sp>
    </p:spTree>
    <p:extLst>
      <p:ext uri="{BB962C8B-B14F-4D97-AF65-F5344CB8AC3E}">
        <p14:creationId xmlns:p14="http://schemas.microsoft.com/office/powerpoint/2010/main" val="3192178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sp>
        <p:nvSpPr>
          <p:cNvPr id="3" name="Content Placeholder 2"/>
          <p:cNvSpPr>
            <a:spLocks noGrp="1"/>
          </p:cNvSpPr>
          <p:nvPr>
            <p:ph idx="1"/>
          </p:nvPr>
        </p:nvSpPr>
        <p:spPr/>
        <p:txBody>
          <a:bodyPr>
            <a:normAutofit/>
          </a:bodyPr>
          <a:lstStyle/>
          <a:p>
            <a:r>
              <a:rPr lang="en-US" dirty="0"/>
              <a:t>Class one above</a:t>
            </a:r>
          </a:p>
          <a:p>
            <a:pPr lvl="1"/>
            <a:r>
              <a:rPr lang="en-US" dirty="0"/>
              <a:t>Parent class</a:t>
            </a:r>
          </a:p>
          <a:p>
            <a:r>
              <a:rPr lang="en-US" dirty="0"/>
              <a:t>Class one below</a:t>
            </a:r>
          </a:p>
          <a:p>
            <a:pPr lvl="1"/>
            <a:r>
              <a:rPr lang="en-US" dirty="0"/>
              <a:t>Child class</a:t>
            </a:r>
          </a:p>
          <a:p>
            <a:r>
              <a:rPr lang="en-US" dirty="0"/>
              <a:t>Class one or more above</a:t>
            </a:r>
          </a:p>
          <a:p>
            <a:pPr lvl="1"/>
            <a:r>
              <a:rPr lang="en-US" dirty="0"/>
              <a:t>Superclass, Ancestor class, Base class</a:t>
            </a:r>
          </a:p>
          <a:p>
            <a:r>
              <a:rPr lang="en-US" dirty="0"/>
              <a:t>Class one or more below</a:t>
            </a:r>
          </a:p>
          <a:p>
            <a:pPr lvl="1"/>
            <a:r>
              <a:rPr lang="en-US" dirty="0"/>
              <a:t>Subclass, Descendent 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45</a:t>
            </a:fld>
            <a:endParaRPr lang="it-IT" dirty="0"/>
          </a:p>
        </p:txBody>
      </p:sp>
    </p:spTree>
    <p:extLst>
      <p:ext uri="{BB962C8B-B14F-4D97-AF65-F5344CB8AC3E}">
        <p14:creationId xmlns:p14="http://schemas.microsoft.com/office/powerpoint/2010/main" val="12965878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pic>
        <p:nvPicPr>
          <p:cNvPr id="5" name="Content Placeholder 4" descr="Screen Shot 2017-03-03 at 11.38.53.png"/>
          <p:cNvPicPr>
            <a:picLocks noGrp="1" noChangeAspect="1"/>
          </p:cNvPicPr>
          <p:nvPr>
            <p:ph idx="1"/>
          </p:nvPr>
        </p:nvPicPr>
        <p:blipFill>
          <a:blip r:embed="rId2" cstate="screen">
            <a:extLst>
              <a:ext uri="{28A0092B-C50C-407E-A947-70E740481C1C}">
                <a14:useLocalDpi xmlns:a14="http://schemas.microsoft.com/office/drawing/2010/main"/>
              </a:ext>
            </a:extLst>
          </a:blip>
          <a:srcRect l="-3276" r="-3276"/>
          <a:stretch>
            <a:fillRect/>
          </a:stretch>
        </p:blipFill>
        <p:spPr>
          <a:xfrm>
            <a:off x="1703512" y="1627188"/>
            <a:ext cx="8784976" cy="4525963"/>
          </a:xfrm>
        </p:spPr>
      </p:pic>
      <p:sp>
        <p:nvSpPr>
          <p:cNvPr id="4" name="Slide Number Placeholder 3"/>
          <p:cNvSpPr>
            <a:spLocks noGrp="1"/>
          </p:cNvSpPr>
          <p:nvPr>
            <p:ph type="sldNum" sz="quarter" idx="12"/>
          </p:nvPr>
        </p:nvSpPr>
        <p:spPr/>
        <p:txBody>
          <a:bodyPr/>
          <a:lstStyle/>
          <a:p>
            <a:fld id="{D2040F39-7941-49A4-B48D-F201B18B6351}" type="slidenum">
              <a:rPr lang="it-IT" smtClean="0"/>
              <a:pPr/>
              <a:t>46</a:t>
            </a:fld>
            <a:endParaRPr lang="it-IT" dirty="0"/>
          </a:p>
        </p:txBody>
      </p:sp>
    </p:spTree>
    <p:extLst>
      <p:ext uri="{BB962C8B-B14F-4D97-AF65-F5344CB8AC3E}">
        <p14:creationId xmlns:p14="http://schemas.microsoft.com/office/powerpoint/2010/main" val="40731034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sp>
        <p:nvSpPr>
          <p:cNvPr id="5" name="Content Placeholder 2"/>
          <p:cNvSpPr>
            <a:spLocks noGrp="1"/>
          </p:cNvSpPr>
          <p:nvPr>
            <p:ph sz="half" idx="1"/>
          </p:nvPr>
        </p:nvSpPr>
        <p:spPr/>
        <p:txBody>
          <a:bodyPr>
            <a:noAutofit/>
          </a:bodyPr>
          <a:lstStyle/>
          <a:p>
            <a:pPr marL="0" indent="0">
              <a:buNone/>
            </a:pPr>
            <a:r>
              <a:rPr lang="en-US" sz="1600" dirty="0">
                <a:latin typeface="Consolas"/>
                <a:cs typeface="Consolas"/>
              </a:rPr>
              <a:t>Class Car {</a:t>
            </a:r>
          </a:p>
          <a:p>
            <a:pPr marL="0" indent="0">
              <a:buNone/>
            </a:pPr>
            <a:r>
              <a:rPr lang="en-US" sz="1600" dirty="0">
                <a:latin typeface="Consolas"/>
                <a:cs typeface="Consolas"/>
              </a:rPr>
              <a:t>	</a:t>
            </a:r>
            <a:r>
              <a:rPr lang="en-US" sz="1600" dirty="0">
                <a:solidFill>
                  <a:srgbClr val="FF0000"/>
                </a:solidFill>
                <a:latin typeface="Consolas"/>
                <a:cs typeface="Consolas"/>
              </a:rPr>
              <a:t>private</a:t>
            </a: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isOn</a:t>
            </a:r>
            <a:r>
              <a:rPr lang="en-US" sz="1600" dirty="0">
                <a:latin typeface="Consolas"/>
                <a:cs typeface="Consolas"/>
              </a:rPr>
              <a:t>;</a:t>
            </a:r>
          </a:p>
          <a:p>
            <a:pPr marL="0" indent="0">
              <a:buNone/>
            </a:pPr>
            <a:r>
              <a:rPr lang="en-US" sz="1600" dirty="0">
                <a:latin typeface="Consolas"/>
                <a:cs typeface="Consolas"/>
              </a:rPr>
              <a:t>	</a:t>
            </a:r>
            <a:r>
              <a:rPr lang="en-US" sz="1600" dirty="0">
                <a:solidFill>
                  <a:srgbClr val="FF0000"/>
                </a:solidFill>
                <a:latin typeface="Consolas"/>
                <a:cs typeface="Consolas"/>
              </a:rPr>
              <a:t>private</a:t>
            </a:r>
            <a:r>
              <a:rPr lang="en-US" sz="1600" dirty="0">
                <a:latin typeface="Consolas"/>
                <a:cs typeface="Consolas"/>
              </a:rPr>
              <a:t> string </a:t>
            </a:r>
            <a:r>
              <a:rPr lang="en-US" sz="1600" dirty="0" err="1">
                <a:latin typeface="Consolas"/>
                <a:cs typeface="Consolas"/>
              </a:rPr>
              <a:t>licensePlate</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turnOn</a:t>
            </a:r>
            <a:r>
              <a:rPr lang="en-US" sz="1600" dirty="0">
                <a:latin typeface="Consolas"/>
                <a:cs typeface="Consolas"/>
              </a:rPr>
              <a:t>() {…}</a:t>
            </a: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r>
              <a:rPr lang="en-US" sz="1600" dirty="0"/>
              <a:t>	</a:t>
            </a:r>
          </a:p>
          <a:p>
            <a:pPr marL="0" indent="0">
              <a:buNone/>
            </a:pPr>
            <a:r>
              <a:rPr lang="en-US" sz="1600" dirty="0"/>
              <a:t>	</a:t>
            </a:r>
          </a:p>
          <a:p>
            <a:pPr marL="0" indent="0">
              <a:buNone/>
            </a:pPr>
            <a:endParaRPr lang="en-US" sz="1600" dirty="0"/>
          </a:p>
          <a:p>
            <a:pPr marL="0" indent="0">
              <a:buNone/>
            </a:pPr>
            <a:endParaRPr lang="en-US" sz="1600" dirty="0"/>
          </a:p>
          <a:p>
            <a:pPr marL="0" indent="0">
              <a:buNone/>
            </a:pPr>
            <a:endParaRPr lang="en-US" sz="1600" dirty="0"/>
          </a:p>
        </p:txBody>
      </p:sp>
      <p:sp>
        <p:nvSpPr>
          <p:cNvPr id="7" name="Content Placeholder 6">
            <a:extLst>
              <a:ext uri="{FF2B5EF4-FFF2-40B4-BE49-F238E27FC236}">
                <a16:creationId xmlns:a16="http://schemas.microsoft.com/office/drawing/2014/main" id="{9616EA2A-9F40-2D41-A51F-F3A4907E290C}"/>
              </a:ext>
            </a:extLst>
          </p:cNvPr>
          <p:cNvSpPr>
            <a:spLocks noGrp="1"/>
          </p:cNvSpPr>
          <p:nvPr>
            <p:ph sz="half" idx="2"/>
          </p:nvPr>
        </p:nvSpPr>
        <p:spPr/>
        <p:txBody>
          <a:bodyPr>
            <a:normAutofit/>
          </a:bodyPr>
          <a:lstStyle/>
          <a:p>
            <a:pPr marL="0" indent="0">
              <a:buNone/>
            </a:pPr>
            <a:r>
              <a:rPr lang="en-GB" sz="1600" dirty="0">
                <a:latin typeface="Consolas" panose="020B0609020204030204" pitchFamily="49" charset="0"/>
                <a:cs typeface="Consolas" panose="020B0609020204030204" pitchFamily="49" charset="0"/>
              </a:rPr>
              <a:t>Class </a:t>
            </a:r>
            <a:r>
              <a:rPr lang="en-GB" sz="1600" dirty="0" err="1">
                <a:latin typeface="Consolas" panose="020B0609020204030204" pitchFamily="49" charset="0"/>
                <a:cs typeface="Consolas" panose="020B0609020204030204" pitchFamily="49" charset="0"/>
              </a:rPr>
              <a:t>SDCar</a:t>
            </a:r>
            <a:r>
              <a:rPr lang="en-GB" sz="1600" dirty="0">
                <a:latin typeface="Consolas" panose="020B0609020204030204" pitchFamily="49" charset="0"/>
                <a:cs typeface="Consolas" panose="020B0609020204030204" pitchFamily="49" charset="0"/>
              </a:rPr>
              <a:t> extends Car {</a:t>
            </a:r>
          </a:p>
          <a:p>
            <a:pPr marL="0" indent="0">
              <a:buNone/>
            </a:pPr>
            <a:r>
              <a:rPr lang="en-GB" sz="1600" dirty="0">
                <a:latin typeface="Consolas" panose="020B0609020204030204" pitchFamily="49" charset="0"/>
                <a:cs typeface="Consolas" panose="020B0609020204030204" pitchFamily="49" charset="0"/>
              </a:rPr>
              <a:t>  void print() {</a:t>
            </a:r>
          </a:p>
          <a:p>
            <a:pPr marL="0" indent="0">
              <a:buNone/>
            </a:pPr>
            <a:r>
              <a:rPr lang="en-GB" sz="1600" dirty="0">
                <a:latin typeface="Consolas" panose="020B0609020204030204" pitchFamily="49" charset="0"/>
                <a:cs typeface="Consolas" panose="020B0609020204030204" pitchFamily="49" charset="0"/>
              </a:rPr>
              <a:t>    </a:t>
            </a:r>
            <a:r>
              <a:rPr lang="en-GB" sz="1600" dirty="0">
                <a:solidFill>
                  <a:schemeClr val="accent6">
                    <a:lumMod val="75000"/>
                  </a:schemeClr>
                </a:solidFill>
                <a:latin typeface="Consolas" panose="020B0609020204030204" pitchFamily="49" charset="0"/>
                <a:cs typeface="Consolas" panose="020B0609020204030204" pitchFamily="49" charset="0"/>
              </a:rPr>
              <a:t>/* Do not work! Not visible! */</a:t>
            </a:r>
          </a:p>
          <a:p>
            <a:pPr marL="0" indent="0">
              <a:buNone/>
            </a:pPr>
            <a:r>
              <a:rPr lang="en-GB" sz="1600" dirty="0">
                <a:solidFill>
                  <a:schemeClr val="accent6">
                    <a:lumMod val="75000"/>
                  </a:schemeClr>
                </a:solidFill>
                <a:latin typeface="Consolas" panose="020B0609020204030204" pitchFamily="49" charset="0"/>
                <a:cs typeface="Consolas" panose="020B0609020204030204" pitchFamily="49" charset="0"/>
              </a:rPr>
              <a:t>    </a:t>
            </a:r>
            <a:r>
              <a:rPr lang="en-GB" sz="1600" dirty="0" err="1">
                <a:solidFill>
                  <a:schemeClr val="accent6">
                    <a:lumMod val="75000"/>
                  </a:schemeClr>
                </a:solidFill>
                <a:latin typeface="Consolas" panose="020B0609020204030204" pitchFamily="49" charset="0"/>
                <a:cs typeface="Consolas" panose="020B0609020204030204" pitchFamily="49" charset="0"/>
              </a:rPr>
              <a:t>System.out.println</a:t>
            </a:r>
            <a:r>
              <a:rPr lang="en-GB" sz="1600" dirty="0">
                <a:solidFill>
                  <a:schemeClr val="accent6">
                    <a:lumMod val="75000"/>
                  </a:schemeClr>
                </a:solidFill>
                <a:latin typeface="Consolas" panose="020B0609020204030204" pitchFamily="49" charset="0"/>
                <a:cs typeface="Consolas" panose="020B0609020204030204" pitchFamily="49" charset="0"/>
              </a:rPr>
              <a:t>(</a:t>
            </a:r>
            <a:r>
              <a:rPr lang="en-GB" sz="1600" dirty="0" err="1">
                <a:solidFill>
                  <a:schemeClr val="accent6">
                    <a:lumMod val="75000"/>
                  </a:schemeClr>
                </a:solidFill>
                <a:latin typeface="Consolas" panose="020B0609020204030204" pitchFamily="49" charset="0"/>
                <a:cs typeface="Consolas" panose="020B0609020204030204" pitchFamily="49" charset="0"/>
              </a:rPr>
              <a:t>licencePlate</a:t>
            </a:r>
            <a:r>
              <a:rPr lang="en-GB" sz="1600" dirty="0">
                <a:solidFill>
                  <a:schemeClr val="accent6">
                    <a:lumMod val="75000"/>
                  </a:schemeClr>
                </a:solidFill>
                <a:latin typeface="Consolas" panose="020B0609020204030204" pitchFamily="49" charset="0"/>
                <a:cs typeface="Consolas" panose="020B0609020204030204" pitchFamily="49" charset="0"/>
              </a:rPr>
              <a:t>);</a:t>
            </a:r>
          </a:p>
          <a:p>
            <a:pPr marL="0" indent="0">
              <a:buNone/>
            </a:pPr>
            <a:r>
              <a:rPr lang="en-GB" sz="1600" dirty="0">
                <a:latin typeface="Consolas" panose="020B0609020204030204" pitchFamily="49" charset="0"/>
                <a:cs typeface="Consolas" panose="020B0609020204030204" pitchFamily="49" charset="0"/>
              </a:rPr>
              <a:t>  }</a:t>
            </a:r>
          </a:p>
          <a:p>
            <a:pPr marL="0" indent="0">
              <a:buNone/>
            </a:pPr>
            <a:r>
              <a:rPr lang="en-GB" sz="1600" dirty="0">
                <a:latin typeface="Consolas" panose="020B0609020204030204" pitchFamily="49" charset="0"/>
                <a:cs typeface="Consolas" panose="020B0609020204030204" pitchFamily="49" charset="0"/>
              </a:rPr>
              <a:t>}</a:t>
            </a:r>
          </a:p>
          <a:p>
            <a:pPr marL="0" indent="0">
              <a:buNone/>
            </a:pPr>
            <a:endParaRPr lang="en-GB" sz="1600" dirty="0">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	</a:t>
            </a:r>
          </a:p>
          <a:p>
            <a:pPr marL="0" indent="0">
              <a:buNone/>
            </a:pPr>
            <a:endParaRPr lang="en-GB" sz="1600" dirty="0">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	</a:t>
            </a: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IT" sz="16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47</a:t>
            </a:fld>
            <a:endParaRPr lang="it-IT" dirty="0"/>
          </a:p>
        </p:txBody>
      </p:sp>
    </p:spTree>
    <p:extLst>
      <p:ext uri="{BB962C8B-B14F-4D97-AF65-F5344CB8AC3E}">
        <p14:creationId xmlns:p14="http://schemas.microsoft.com/office/powerpoint/2010/main" val="15184453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sp>
        <p:nvSpPr>
          <p:cNvPr id="5" name="Content Placeholder 2"/>
          <p:cNvSpPr>
            <a:spLocks noGrp="1"/>
          </p:cNvSpPr>
          <p:nvPr>
            <p:ph sz="half" idx="1"/>
          </p:nvPr>
        </p:nvSpPr>
        <p:spPr/>
        <p:txBody>
          <a:bodyPr>
            <a:noAutofit/>
          </a:bodyPr>
          <a:lstStyle/>
          <a:p>
            <a:pPr marL="0" indent="0">
              <a:buNone/>
            </a:pPr>
            <a:r>
              <a:rPr lang="en-US" sz="1600" dirty="0">
                <a:latin typeface="Consolas"/>
                <a:cs typeface="Consolas"/>
              </a:rPr>
              <a:t>Class Car {</a:t>
            </a:r>
          </a:p>
          <a:p>
            <a:pPr marL="0" indent="0">
              <a:buNone/>
            </a:pP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isOn</a:t>
            </a:r>
            <a:r>
              <a:rPr lang="en-US" sz="1600" dirty="0">
                <a:latin typeface="Consolas"/>
                <a:cs typeface="Consolas"/>
              </a:rPr>
              <a:t>;</a:t>
            </a:r>
          </a:p>
          <a:p>
            <a:pPr marL="0" indent="0">
              <a:buNone/>
            </a:pPr>
            <a:r>
              <a:rPr lang="en-US" sz="1600" dirty="0">
                <a:latin typeface="Consolas"/>
                <a:cs typeface="Consolas"/>
              </a:rPr>
              <a:t>	string </a:t>
            </a:r>
            <a:r>
              <a:rPr lang="en-US" sz="1600" dirty="0" err="1">
                <a:latin typeface="Consolas"/>
                <a:cs typeface="Consolas"/>
              </a:rPr>
              <a:t>licensePlate</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turnOn</a:t>
            </a:r>
            <a:r>
              <a:rPr lang="en-US" sz="1600" dirty="0">
                <a:latin typeface="Consolas"/>
                <a:cs typeface="Consolas"/>
              </a:rPr>
              <a:t>() {…}</a:t>
            </a: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r>
              <a:rPr lang="en-US" sz="1600" dirty="0"/>
              <a:t>	</a:t>
            </a:r>
          </a:p>
          <a:p>
            <a:pPr marL="0" indent="0">
              <a:buNone/>
            </a:pPr>
            <a:r>
              <a:rPr lang="en-US" sz="1600" dirty="0"/>
              <a:t>	</a:t>
            </a:r>
          </a:p>
          <a:p>
            <a:pPr marL="0" indent="0">
              <a:buNone/>
            </a:pPr>
            <a:endParaRPr lang="en-US" sz="1600" dirty="0"/>
          </a:p>
          <a:p>
            <a:pPr marL="0" indent="0">
              <a:buNone/>
            </a:pPr>
            <a:endParaRPr lang="en-US" sz="1600" dirty="0"/>
          </a:p>
          <a:p>
            <a:pPr marL="0" indent="0">
              <a:buNone/>
            </a:pPr>
            <a:endParaRPr lang="en-US" sz="1600" dirty="0"/>
          </a:p>
        </p:txBody>
      </p:sp>
      <p:sp>
        <p:nvSpPr>
          <p:cNvPr id="3" name="Content Placeholder 2">
            <a:extLst>
              <a:ext uri="{FF2B5EF4-FFF2-40B4-BE49-F238E27FC236}">
                <a16:creationId xmlns:a16="http://schemas.microsoft.com/office/drawing/2014/main" id="{EFE95ED3-7E0F-484A-B6B4-1ABACFD29D7B}"/>
              </a:ext>
            </a:extLst>
          </p:cNvPr>
          <p:cNvSpPr>
            <a:spLocks noGrp="1"/>
          </p:cNvSpPr>
          <p:nvPr>
            <p:ph sz="half" idx="2"/>
          </p:nvPr>
        </p:nvSpPr>
        <p:spPr/>
        <p:txBody>
          <a:bodyPr>
            <a:normAutofit/>
          </a:bodyPr>
          <a:lstStyle/>
          <a:p>
            <a:pPr marL="0" indent="0">
              <a:buNone/>
            </a:pPr>
            <a:r>
              <a:rPr lang="en-US" sz="1600" dirty="0">
                <a:latin typeface="Consolas"/>
                <a:cs typeface="Consolas"/>
              </a:rPr>
              <a:t>Class </a:t>
            </a:r>
            <a:r>
              <a:rPr lang="en-US" sz="1600" dirty="0" err="1">
                <a:latin typeface="Consolas"/>
                <a:cs typeface="Consolas"/>
              </a:rPr>
              <a:t>SDCar</a:t>
            </a:r>
            <a:r>
              <a:rPr lang="en-US" sz="1600" dirty="0">
                <a:latin typeface="Consolas"/>
                <a:cs typeface="Consolas"/>
              </a:rPr>
              <a:t> extends Car {</a:t>
            </a:r>
          </a:p>
          <a:p>
            <a:pPr marL="0" indent="0">
              <a:buNone/>
            </a:pPr>
            <a:r>
              <a:rPr lang="en-US" sz="1600" dirty="0">
                <a:solidFill>
                  <a:schemeClr val="accent6">
                    <a:lumMod val="75000"/>
                  </a:schemeClr>
                </a:solidFill>
                <a:latin typeface="Consolas"/>
                <a:cs typeface="Consolas"/>
              </a:rPr>
              <a:t>  void print() {</a:t>
            </a:r>
          </a:p>
          <a:p>
            <a:pPr marL="0" indent="0">
              <a:buNone/>
            </a:pPr>
            <a:r>
              <a:rPr lang="en-US" sz="1600" dirty="0">
                <a:solidFill>
                  <a:schemeClr val="accent6">
                    <a:lumMod val="75000"/>
                  </a:schemeClr>
                </a:solidFill>
                <a:latin typeface="Consolas"/>
                <a:cs typeface="Consolas"/>
              </a:rPr>
              <a:t>    /* </a:t>
            </a:r>
          </a:p>
          <a:p>
            <a:pPr marL="0" indent="0">
              <a:buNone/>
            </a:pPr>
            <a:r>
              <a:rPr lang="en-US" sz="1600" dirty="0">
                <a:solidFill>
                  <a:schemeClr val="accent6">
                    <a:lumMod val="75000"/>
                  </a:schemeClr>
                </a:solidFill>
                <a:latin typeface="Consolas"/>
                <a:cs typeface="Consolas"/>
              </a:rPr>
              <a:t>     * Works if Car and </a:t>
            </a:r>
            <a:r>
              <a:rPr lang="en-US" sz="1600" dirty="0" err="1">
                <a:solidFill>
                  <a:schemeClr val="accent6">
                    <a:lumMod val="75000"/>
                  </a:schemeClr>
                </a:solidFill>
                <a:latin typeface="Consolas"/>
                <a:cs typeface="Consolas"/>
              </a:rPr>
              <a:t>SDCar</a:t>
            </a:r>
            <a:r>
              <a:rPr lang="en-US" sz="1600" dirty="0">
                <a:solidFill>
                  <a:schemeClr val="accent6">
                    <a:lumMod val="75000"/>
                  </a:schemeClr>
                </a:solidFill>
                <a:latin typeface="Consolas"/>
                <a:cs typeface="Consolas"/>
              </a:rPr>
              <a:t> </a:t>
            </a:r>
          </a:p>
          <a:p>
            <a:pPr marL="0" indent="0">
              <a:buNone/>
            </a:pPr>
            <a:r>
              <a:rPr lang="en-US" sz="1600" dirty="0">
                <a:solidFill>
                  <a:schemeClr val="accent6">
                    <a:lumMod val="75000"/>
                  </a:schemeClr>
                </a:solidFill>
                <a:latin typeface="Consolas"/>
                <a:cs typeface="Consolas"/>
              </a:rPr>
              <a:t>	 * are located within the same package </a:t>
            </a:r>
          </a:p>
          <a:p>
            <a:pPr marL="0" indent="0">
              <a:buNone/>
            </a:pPr>
            <a:r>
              <a:rPr lang="en-US" sz="1600" dirty="0">
                <a:solidFill>
                  <a:schemeClr val="accent6">
                    <a:lumMod val="75000"/>
                  </a:schemeClr>
                </a:solidFill>
                <a:latin typeface="Consolas"/>
                <a:cs typeface="Consolas"/>
              </a:rPr>
              <a:t>     */</a:t>
            </a:r>
          </a:p>
          <a:p>
            <a:pPr marL="0" indent="0">
              <a:buNone/>
            </a:pPr>
            <a:r>
              <a:rPr lang="en-US" sz="1600" dirty="0">
                <a:solidFill>
                  <a:schemeClr val="accent6">
                    <a:lumMod val="75000"/>
                  </a:schemeClr>
                </a:solidFill>
                <a:latin typeface="Consolas"/>
                <a:cs typeface="Consolas"/>
              </a:rPr>
              <a:t>    </a:t>
            </a:r>
            <a:r>
              <a:rPr lang="en-US" sz="1600" dirty="0" err="1">
                <a:solidFill>
                  <a:schemeClr val="accent6">
                    <a:lumMod val="75000"/>
                  </a:schemeClr>
                </a:solidFill>
                <a:latin typeface="Consolas"/>
                <a:cs typeface="Consolas"/>
              </a:rPr>
              <a:t>System.out.println</a:t>
            </a:r>
            <a:r>
              <a:rPr lang="en-US" sz="1600" dirty="0">
                <a:solidFill>
                  <a:schemeClr val="accent6">
                    <a:lumMod val="75000"/>
                  </a:schemeClr>
                </a:solidFill>
                <a:latin typeface="Consolas"/>
                <a:cs typeface="Consolas"/>
              </a:rPr>
              <a:t>(</a:t>
            </a:r>
            <a:r>
              <a:rPr lang="en-US" sz="1600" dirty="0" err="1">
                <a:solidFill>
                  <a:schemeClr val="accent6">
                    <a:lumMod val="75000"/>
                  </a:schemeClr>
                </a:solidFill>
                <a:latin typeface="Consolas"/>
                <a:cs typeface="Consolas"/>
              </a:rPr>
              <a:t>licencePlate</a:t>
            </a:r>
            <a:r>
              <a:rPr lang="en-US" sz="1600" dirty="0">
                <a:solidFill>
                  <a:schemeClr val="accent6">
                    <a:lumMod val="75000"/>
                  </a:schemeClr>
                </a:solidFill>
                <a:latin typeface="Consolas"/>
                <a:cs typeface="Consolas"/>
              </a:rPr>
              <a:t>);</a:t>
            </a:r>
          </a:p>
          <a:p>
            <a:pPr marL="0" indent="0">
              <a:buNone/>
            </a:pPr>
            <a:r>
              <a:rPr lang="en-US" sz="1600" dirty="0">
                <a:solidFill>
                  <a:schemeClr val="accent6">
                    <a:lumMod val="75000"/>
                  </a:schemeClr>
                </a:solidFill>
                <a:latin typeface="Consolas"/>
                <a:cs typeface="Consolas"/>
              </a:rPr>
              <a:t>  }</a:t>
            </a:r>
          </a:p>
          <a:p>
            <a:pPr marL="0" indent="0">
              <a:buNone/>
            </a:pPr>
            <a:r>
              <a:rPr lang="en-US" sz="1600" dirty="0">
                <a:latin typeface="Consolas"/>
                <a:cs typeface="Consolas"/>
              </a:rPr>
              <a:t>}</a:t>
            </a:r>
          </a:p>
          <a:p>
            <a:pPr marL="0" indent="0">
              <a:buNone/>
            </a:pPr>
            <a:r>
              <a:rPr lang="en-US" sz="1600" dirty="0">
                <a:latin typeface="Consolas"/>
                <a:cs typeface="Consolas"/>
              </a:rPr>
              <a:t>	</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48</a:t>
            </a:fld>
            <a:endParaRPr lang="it-IT" dirty="0"/>
          </a:p>
        </p:txBody>
      </p:sp>
    </p:spTree>
    <p:extLst>
      <p:ext uri="{BB962C8B-B14F-4D97-AF65-F5344CB8AC3E}">
        <p14:creationId xmlns:p14="http://schemas.microsoft.com/office/powerpoint/2010/main" val="33385393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sp>
        <p:nvSpPr>
          <p:cNvPr id="5" name="Content Placeholder 2"/>
          <p:cNvSpPr>
            <a:spLocks noGrp="1"/>
          </p:cNvSpPr>
          <p:nvPr>
            <p:ph sz="half" idx="1"/>
          </p:nvPr>
        </p:nvSpPr>
        <p:spPr/>
        <p:txBody>
          <a:bodyPr>
            <a:noAutofit/>
          </a:bodyPr>
          <a:lstStyle/>
          <a:p>
            <a:pPr marL="0" indent="0">
              <a:buNone/>
            </a:pPr>
            <a:r>
              <a:rPr lang="en-US" sz="1600" dirty="0">
                <a:latin typeface="Consolas"/>
                <a:cs typeface="Consolas"/>
              </a:rPr>
              <a:t>Class Car {</a:t>
            </a:r>
          </a:p>
          <a:p>
            <a:pPr marL="0" indent="0">
              <a:buNone/>
            </a:pPr>
            <a:r>
              <a:rPr lang="en-US" sz="1600" dirty="0">
                <a:latin typeface="Consolas"/>
                <a:cs typeface="Consolas"/>
              </a:rPr>
              <a:t>	</a:t>
            </a:r>
            <a:r>
              <a:rPr lang="en-US" sz="1600" dirty="0">
                <a:solidFill>
                  <a:schemeClr val="accent6">
                    <a:lumMod val="75000"/>
                  </a:schemeClr>
                </a:solidFill>
                <a:latin typeface="Consolas"/>
                <a:cs typeface="Consolas"/>
              </a:rPr>
              <a:t>protected</a:t>
            </a: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isOn</a:t>
            </a:r>
            <a:r>
              <a:rPr lang="en-US" sz="1600" dirty="0">
                <a:latin typeface="Consolas"/>
                <a:cs typeface="Consolas"/>
              </a:rPr>
              <a:t>;</a:t>
            </a:r>
          </a:p>
          <a:p>
            <a:pPr marL="0" indent="0">
              <a:buNone/>
            </a:pPr>
            <a:r>
              <a:rPr lang="en-US" sz="1600" dirty="0">
                <a:latin typeface="Consolas"/>
                <a:cs typeface="Consolas"/>
              </a:rPr>
              <a:t>	</a:t>
            </a:r>
            <a:r>
              <a:rPr lang="en-US" sz="1600" dirty="0">
                <a:solidFill>
                  <a:schemeClr val="accent6">
                    <a:lumMod val="75000"/>
                  </a:schemeClr>
                </a:solidFill>
                <a:latin typeface="Consolas"/>
                <a:cs typeface="Consolas"/>
              </a:rPr>
              <a:t>protected</a:t>
            </a:r>
            <a:r>
              <a:rPr lang="en-US" sz="1600" dirty="0">
                <a:latin typeface="Consolas"/>
                <a:cs typeface="Consolas"/>
              </a:rPr>
              <a:t> string </a:t>
            </a:r>
            <a:r>
              <a:rPr lang="en-US" sz="1600" dirty="0" err="1">
                <a:latin typeface="Consolas"/>
                <a:cs typeface="Consolas"/>
              </a:rPr>
              <a:t>licensePlate</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turnOn</a:t>
            </a:r>
            <a:r>
              <a:rPr lang="en-US" sz="1600" dirty="0">
                <a:latin typeface="Consolas"/>
                <a:cs typeface="Consolas"/>
              </a:rPr>
              <a:t>() {…}</a:t>
            </a: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r>
              <a:rPr lang="en-US" sz="1600" dirty="0"/>
              <a:t>	</a:t>
            </a:r>
          </a:p>
          <a:p>
            <a:pPr marL="0" indent="0">
              <a:buNone/>
            </a:pPr>
            <a:r>
              <a:rPr lang="en-US" sz="1600" dirty="0"/>
              <a:t>	</a:t>
            </a:r>
          </a:p>
          <a:p>
            <a:pPr marL="0" indent="0">
              <a:buNone/>
            </a:pPr>
            <a:endParaRPr lang="en-US" sz="1600" dirty="0"/>
          </a:p>
          <a:p>
            <a:pPr marL="0" indent="0">
              <a:buNone/>
            </a:pPr>
            <a:endParaRPr lang="en-US" sz="1600" dirty="0"/>
          </a:p>
          <a:p>
            <a:pPr marL="0" indent="0">
              <a:buNone/>
            </a:pPr>
            <a:endParaRPr lang="en-US" sz="1600" dirty="0"/>
          </a:p>
        </p:txBody>
      </p:sp>
      <p:sp>
        <p:nvSpPr>
          <p:cNvPr id="3" name="Content Placeholder 2">
            <a:extLst>
              <a:ext uri="{FF2B5EF4-FFF2-40B4-BE49-F238E27FC236}">
                <a16:creationId xmlns:a16="http://schemas.microsoft.com/office/drawing/2014/main" id="{F6BD085A-1BE5-DB42-935B-E4BA317B6DCA}"/>
              </a:ext>
            </a:extLst>
          </p:cNvPr>
          <p:cNvSpPr>
            <a:spLocks noGrp="1"/>
          </p:cNvSpPr>
          <p:nvPr>
            <p:ph sz="half" idx="2"/>
          </p:nvPr>
        </p:nvSpPr>
        <p:spPr/>
        <p:txBody>
          <a:bodyPr>
            <a:normAutofit/>
          </a:bodyPr>
          <a:lstStyle/>
          <a:p>
            <a:pPr marL="0" indent="0">
              <a:buNone/>
            </a:pPr>
            <a:r>
              <a:rPr lang="en-US" sz="1600" dirty="0">
                <a:latin typeface="Consolas"/>
                <a:cs typeface="Consolas"/>
              </a:rPr>
              <a:t>Class </a:t>
            </a:r>
            <a:r>
              <a:rPr lang="en-US" sz="1600" dirty="0" err="1">
                <a:latin typeface="Consolas"/>
                <a:cs typeface="Consolas"/>
              </a:rPr>
              <a:t>SDCar</a:t>
            </a:r>
            <a:r>
              <a:rPr lang="en-US" sz="1600" dirty="0">
                <a:latin typeface="Consolas"/>
                <a:cs typeface="Consolas"/>
              </a:rPr>
              <a:t> extends Car {</a:t>
            </a:r>
          </a:p>
          <a:p>
            <a:pPr marL="0" indent="0">
              <a:buNone/>
            </a:pPr>
            <a:r>
              <a:rPr lang="en-US" sz="1600" dirty="0">
                <a:solidFill>
                  <a:srgbClr val="00B050"/>
                </a:solidFill>
                <a:latin typeface="Consolas"/>
                <a:cs typeface="Consolas"/>
              </a:rPr>
              <a:t>  void print() {</a:t>
            </a:r>
          </a:p>
          <a:p>
            <a:pPr marL="0" indent="0">
              <a:buNone/>
            </a:pPr>
            <a:r>
              <a:rPr lang="en-US" sz="1600" dirty="0">
                <a:solidFill>
                  <a:srgbClr val="00B050"/>
                </a:solidFill>
                <a:latin typeface="Consolas"/>
                <a:cs typeface="Consolas"/>
              </a:rPr>
              <a:t>    /* Works anyway! */</a:t>
            </a:r>
          </a:p>
          <a:p>
            <a:pPr marL="0" indent="0">
              <a:buNone/>
            </a:pPr>
            <a:r>
              <a:rPr lang="en-US" sz="1600" dirty="0">
                <a:solidFill>
                  <a:srgbClr val="00B050"/>
                </a:solidFill>
                <a:latin typeface="Consolas"/>
                <a:cs typeface="Consolas"/>
              </a:rPr>
              <a:t>    </a:t>
            </a:r>
            <a:r>
              <a:rPr lang="en-US" sz="1600" dirty="0" err="1">
                <a:solidFill>
                  <a:srgbClr val="00B050"/>
                </a:solidFill>
                <a:latin typeface="Consolas"/>
                <a:cs typeface="Consolas"/>
              </a:rPr>
              <a:t>System.out.println</a:t>
            </a:r>
            <a:r>
              <a:rPr lang="en-US" sz="1600" dirty="0">
                <a:solidFill>
                  <a:srgbClr val="00B050"/>
                </a:solidFill>
                <a:latin typeface="Consolas"/>
                <a:cs typeface="Consolas"/>
              </a:rPr>
              <a:t>(</a:t>
            </a:r>
            <a:r>
              <a:rPr lang="en-US" sz="1600" dirty="0" err="1">
                <a:solidFill>
                  <a:srgbClr val="00B050"/>
                </a:solidFill>
                <a:latin typeface="Consolas"/>
                <a:cs typeface="Consolas"/>
              </a:rPr>
              <a:t>licencePlate</a:t>
            </a:r>
            <a:r>
              <a:rPr lang="en-US" sz="1600" dirty="0">
                <a:solidFill>
                  <a:srgbClr val="00B050"/>
                </a:solidFill>
                <a:latin typeface="Consolas"/>
                <a:cs typeface="Consolas"/>
              </a:rPr>
              <a:t>);</a:t>
            </a:r>
          </a:p>
          <a:p>
            <a:pPr marL="0" indent="0">
              <a:buNone/>
            </a:pPr>
            <a:r>
              <a:rPr lang="en-US" sz="1600" dirty="0">
                <a:solidFill>
                  <a:srgbClr val="00B050"/>
                </a:solidFill>
                <a:latin typeface="Consolas"/>
                <a:cs typeface="Consolas"/>
              </a:rPr>
              <a:t>  }</a:t>
            </a:r>
          </a:p>
          <a:p>
            <a:pPr marL="0" indent="0">
              <a:buNone/>
            </a:pPr>
            <a:r>
              <a:rPr lang="en-US" sz="1600" dirty="0">
                <a:latin typeface="Consolas"/>
                <a:cs typeface="Consolas"/>
              </a:rPr>
              <a:t>}</a:t>
            </a:r>
          </a:p>
          <a:p>
            <a:pPr marL="0" indent="0">
              <a:buNone/>
            </a:pPr>
            <a:r>
              <a:rPr lang="en-US" sz="1600" dirty="0">
                <a:latin typeface="Consolas"/>
                <a:cs typeface="Consolas"/>
              </a:rPr>
              <a:t>	</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49</a:t>
            </a:fld>
            <a:endParaRPr lang="it-IT" dirty="0"/>
          </a:p>
        </p:txBody>
      </p:sp>
    </p:spTree>
    <p:extLst>
      <p:ext uri="{BB962C8B-B14F-4D97-AF65-F5344CB8AC3E}">
        <p14:creationId xmlns:p14="http://schemas.microsoft.com/office/powerpoint/2010/main" val="3046894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Classes and objects</a:t>
            </a:r>
          </a:p>
        </p:txBody>
      </p:sp>
      <p:sp>
        <p:nvSpPr>
          <p:cNvPr id="3" name="Content Placeholder 2"/>
          <p:cNvSpPr>
            <a:spLocks noGrp="1"/>
          </p:cNvSpPr>
          <p:nvPr>
            <p:ph sz="half" idx="1"/>
          </p:nvPr>
        </p:nvSpPr>
        <p:spPr/>
        <p:txBody>
          <a:bodyPr>
            <a:normAutofit/>
          </a:bodyPr>
          <a:lstStyle/>
          <a:p>
            <a:r>
              <a:rPr lang="en-US" sz="2400" dirty="0"/>
              <a:t> </a:t>
            </a:r>
            <a:r>
              <a:rPr lang="en-US" sz="2400" dirty="0">
                <a:solidFill>
                  <a:srgbClr val="E46C0A"/>
                </a:solidFill>
              </a:rPr>
              <a:t>Class </a:t>
            </a:r>
            <a:r>
              <a:rPr lang="en-US" sz="2400" dirty="0"/>
              <a:t>(the description of objects’ structure):</a:t>
            </a:r>
          </a:p>
          <a:p>
            <a:pPr lvl="1"/>
            <a:r>
              <a:rPr lang="en-US" dirty="0"/>
              <a:t>Data (</a:t>
            </a:r>
            <a:r>
              <a:rPr lang="en-US" dirty="0">
                <a:solidFill>
                  <a:schemeClr val="accent6">
                    <a:lumMod val="75000"/>
                  </a:schemeClr>
                </a:solidFill>
              </a:rPr>
              <a:t>VARIABLES, ATTRIBUTES</a:t>
            </a:r>
            <a:r>
              <a:rPr lang="en-US" dirty="0"/>
              <a:t>)</a:t>
            </a:r>
          </a:p>
          <a:p>
            <a:pPr lvl="1"/>
            <a:r>
              <a:rPr lang="en-US" dirty="0"/>
              <a:t>Code (</a:t>
            </a:r>
            <a:r>
              <a:rPr lang="en-US" dirty="0">
                <a:solidFill>
                  <a:schemeClr val="accent6">
                    <a:lumMod val="75000"/>
                  </a:schemeClr>
                </a:solidFill>
              </a:rPr>
              <a:t>OPERATIONS, METHODS</a:t>
            </a:r>
            <a:r>
              <a:rPr lang="en-US" dirty="0"/>
              <a:t>)</a:t>
            </a:r>
          </a:p>
          <a:p>
            <a:r>
              <a:rPr lang="en-US" sz="2400" dirty="0">
                <a:solidFill>
                  <a:srgbClr val="E46C0A"/>
                </a:solidFill>
              </a:rPr>
              <a:t>Object </a:t>
            </a:r>
            <a:r>
              <a:rPr lang="en-US" sz="2400" dirty="0"/>
              <a:t>(class instance)</a:t>
            </a:r>
          </a:p>
          <a:p>
            <a:pPr lvl="1"/>
            <a:r>
              <a:rPr lang="en-US" dirty="0"/>
              <a:t>Identity </a:t>
            </a:r>
          </a:p>
          <a:p>
            <a:pPr lvl="1"/>
            <a:r>
              <a:rPr lang="en-US" dirty="0"/>
              <a:t>Type</a:t>
            </a:r>
          </a:p>
          <a:p>
            <a:pPr lvl="1"/>
            <a:r>
              <a:rPr lang="en-US" dirty="0"/>
              <a:t>Internal state</a:t>
            </a:r>
          </a:p>
          <a:p>
            <a:pPr lvl="1"/>
            <a:r>
              <a:rPr lang="en-US" i="1" dirty="0"/>
              <a:t>One or more references must point to every valid object </a:t>
            </a:r>
          </a:p>
          <a:p>
            <a:pPr lvl="1"/>
            <a:endParaRPr lang="en-US" dirty="0"/>
          </a:p>
        </p:txBody>
      </p:sp>
      <p:sp>
        <p:nvSpPr>
          <p:cNvPr id="8" name="Content Placeholder 7">
            <a:extLst>
              <a:ext uri="{FF2B5EF4-FFF2-40B4-BE49-F238E27FC236}">
                <a16:creationId xmlns:a16="http://schemas.microsoft.com/office/drawing/2014/main" id="{9E608809-51D6-D247-B31D-D935E0CDD3CC}"/>
              </a:ext>
            </a:extLst>
          </p:cNvPr>
          <p:cNvSpPr>
            <a:spLocks noGrp="1"/>
          </p:cNvSpPr>
          <p:nvPr>
            <p:ph sz="half" idx="2"/>
          </p:nvPr>
        </p:nvSpPr>
        <p:spPr/>
        <p:txBody>
          <a:bodyPr>
            <a:normAutofit/>
          </a:bodyPr>
          <a:lstStyle/>
          <a:p>
            <a:r>
              <a:rPr lang="en-GB" sz="2400" dirty="0">
                <a:solidFill>
                  <a:schemeClr val="accent6">
                    <a:lumMod val="75000"/>
                  </a:schemeClr>
                </a:solidFill>
              </a:rPr>
              <a:t>A class is like a type definition</a:t>
            </a:r>
            <a:r>
              <a:rPr lang="en-GB" sz="2400" dirty="0"/>
              <a:t>. No data is allocated until an object is created from the class</a:t>
            </a:r>
          </a:p>
          <a:p>
            <a:r>
              <a:rPr lang="en-GB" sz="2400" dirty="0">
                <a:solidFill>
                  <a:schemeClr val="accent6">
                    <a:lumMod val="75000"/>
                  </a:schemeClr>
                </a:solidFill>
              </a:rPr>
              <a:t>The creation of an object is called instantiation</a:t>
            </a:r>
            <a:r>
              <a:rPr lang="en-GB" sz="2400" dirty="0"/>
              <a:t>. The created object is called an instance</a:t>
            </a:r>
          </a:p>
          <a:p>
            <a:r>
              <a:rPr lang="en-GB" sz="2400" dirty="0"/>
              <a:t>No limit to the number of objects that can be created from a class</a:t>
            </a:r>
          </a:p>
          <a:p>
            <a:r>
              <a:rPr lang="en-GB" sz="2400" dirty="0"/>
              <a:t>Each object is independent. Changing one object doesn't change the others</a:t>
            </a:r>
          </a:p>
          <a:p>
            <a:endParaRPr lang="en-GB" sz="2400" dirty="0"/>
          </a:p>
          <a:p>
            <a:endParaRPr lang="en-IT" sz="2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a:t>
            </a:fld>
            <a:endParaRPr lang="it-IT" dirty="0"/>
          </a:p>
        </p:txBody>
      </p:sp>
    </p:spTree>
    <p:extLst>
      <p:ext uri="{BB962C8B-B14F-4D97-AF65-F5344CB8AC3E}">
        <p14:creationId xmlns:p14="http://schemas.microsoft.com/office/powerpoint/2010/main" val="2638833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Inheritance and Constructors</a:t>
            </a:r>
            <a:endParaRPr lang="it-IT" dirty="0"/>
          </a:p>
        </p:txBody>
      </p:sp>
    </p:spTree>
    <p:extLst>
      <p:ext uri="{BB962C8B-B14F-4D97-AF65-F5344CB8AC3E}">
        <p14:creationId xmlns:p14="http://schemas.microsoft.com/office/powerpoint/2010/main" val="18424728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rmAutofit/>
          </a:bodyPr>
          <a:lstStyle/>
          <a:p>
            <a:r>
              <a:rPr lang="en-US" dirty="0"/>
              <a:t>Since each subclass “contains” an instance of the parent class, the latter </a:t>
            </a:r>
            <a:r>
              <a:rPr lang="en-US" dirty="0">
                <a:solidFill>
                  <a:srgbClr val="E46C0A"/>
                </a:solidFill>
              </a:rPr>
              <a:t>must be initialized</a:t>
            </a:r>
          </a:p>
          <a:p>
            <a:r>
              <a:rPr lang="en-US" dirty="0"/>
              <a:t>Java compiler automatically calls the </a:t>
            </a:r>
            <a:r>
              <a:rPr lang="en-US" dirty="0">
                <a:solidFill>
                  <a:srgbClr val="E46C0A"/>
                </a:solidFill>
              </a:rPr>
              <a:t>default constructor (no </a:t>
            </a:r>
            <a:r>
              <a:rPr lang="en-US" dirty="0" err="1">
                <a:solidFill>
                  <a:srgbClr val="E46C0A"/>
                </a:solidFill>
              </a:rPr>
              <a:t>params</a:t>
            </a:r>
            <a:r>
              <a:rPr lang="en-US" dirty="0">
                <a:solidFill>
                  <a:srgbClr val="E46C0A"/>
                </a:solidFill>
              </a:rPr>
              <a:t>!) </a:t>
            </a:r>
            <a:r>
              <a:rPr lang="en-US" dirty="0"/>
              <a:t>of the parent class</a:t>
            </a:r>
          </a:p>
          <a:p>
            <a:r>
              <a:rPr lang="en-US" dirty="0"/>
              <a:t>The call is inserted as the </a:t>
            </a:r>
            <a:r>
              <a:rPr lang="en-US" dirty="0">
                <a:solidFill>
                  <a:srgbClr val="E46C0A"/>
                </a:solidFill>
              </a:rPr>
              <a:t>first statement </a:t>
            </a:r>
            <a:r>
              <a:rPr lang="en-US" dirty="0"/>
              <a:t>of each child constructor. If parent class disabled default constructor (by defining others) </a:t>
            </a:r>
            <a:r>
              <a:rPr lang="en-US" dirty="0">
                <a:solidFill>
                  <a:srgbClr val="E46C0A"/>
                </a:solidFill>
              </a:rPr>
              <a:t>parent constructor must be called explicitly</a:t>
            </a:r>
            <a:r>
              <a:rPr lang="en-US" dirty="0"/>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51</a:t>
            </a:fld>
            <a:endParaRPr lang="it-IT" dirty="0"/>
          </a:p>
        </p:txBody>
      </p:sp>
    </p:spTree>
    <p:extLst>
      <p:ext uri="{BB962C8B-B14F-4D97-AF65-F5344CB8AC3E}">
        <p14:creationId xmlns:p14="http://schemas.microsoft.com/office/powerpoint/2010/main" val="10348090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a:t>
            </a:r>
          </a:p>
        </p:txBody>
      </p:sp>
      <p:sp>
        <p:nvSpPr>
          <p:cNvPr id="3" name="Content Placeholder 2"/>
          <p:cNvSpPr>
            <a:spLocks noGrp="1"/>
          </p:cNvSpPr>
          <p:nvPr>
            <p:ph idx="1"/>
          </p:nvPr>
        </p:nvSpPr>
        <p:spPr/>
        <p:txBody>
          <a:bodyPr>
            <a:normAutofit/>
          </a:bodyPr>
          <a:lstStyle/>
          <a:p>
            <a:r>
              <a:rPr lang="en-US" sz="2800" dirty="0">
                <a:solidFill>
                  <a:srgbClr val="E46C0A"/>
                </a:solidFill>
              </a:rPr>
              <a:t>this </a:t>
            </a:r>
            <a:r>
              <a:rPr lang="en-US" sz="2800" dirty="0"/>
              <a:t>is a reference to the current object</a:t>
            </a:r>
          </a:p>
          <a:p>
            <a:r>
              <a:rPr lang="en-US" sz="2800" dirty="0">
                <a:solidFill>
                  <a:srgbClr val="E46C0A"/>
                </a:solidFill>
              </a:rPr>
              <a:t>super </a:t>
            </a:r>
            <a:r>
              <a:rPr lang="en-US" sz="2800" dirty="0"/>
              <a:t>is a reference to the parent class</a:t>
            </a:r>
          </a:p>
          <a:p>
            <a:endParaRPr lang="en-US" sz="2800" dirty="0"/>
          </a:p>
          <a:p>
            <a:r>
              <a:rPr lang="en-US" sz="2800" dirty="0">
                <a:solidFill>
                  <a:srgbClr val="E46C0A"/>
                </a:solidFill>
              </a:rPr>
              <a:t>super()</a:t>
            </a:r>
            <a:r>
              <a:rPr lang="en-US" sz="2800" dirty="0">
                <a:solidFill>
                  <a:srgbClr val="F79646"/>
                </a:solidFill>
              </a:rPr>
              <a:t> </a:t>
            </a:r>
            <a:r>
              <a:rPr lang="en-US" sz="2800" dirty="0"/>
              <a:t>calls the default constructor of parent class</a:t>
            </a:r>
          </a:p>
          <a:p>
            <a:r>
              <a:rPr lang="en-US" sz="2800" dirty="0">
                <a:solidFill>
                  <a:schemeClr val="accent6">
                    <a:lumMod val="75000"/>
                  </a:schemeClr>
                </a:solidFill>
              </a:rPr>
              <a:t>super(</a:t>
            </a:r>
            <a:r>
              <a:rPr lang="en-US" sz="2800" dirty="0" err="1">
                <a:solidFill>
                  <a:schemeClr val="accent6">
                    <a:lumMod val="75000"/>
                  </a:schemeClr>
                </a:solidFill>
              </a:rPr>
              <a:t>params</a:t>
            </a:r>
            <a:r>
              <a:rPr lang="en-US" sz="2800" dirty="0">
                <a:solidFill>
                  <a:schemeClr val="accent6">
                    <a:lumMod val="75000"/>
                  </a:schemeClr>
                </a:solidFill>
              </a:rPr>
              <a:t>) </a:t>
            </a:r>
            <a:r>
              <a:rPr lang="en-US" sz="2800" dirty="0"/>
              <a:t>calls other constructors of parent class</a:t>
            </a:r>
          </a:p>
          <a:p>
            <a:pPr lvl="1"/>
            <a:r>
              <a:rPr lang="en-US" sz="2400" dirty="0">
                <a:solidFill>
                  <a:srgbClr val="E46C0A"/>
                </a:solidFill>
              </a:rPr>
              <a:t>Must be the first statement </a:t>
            </a:r>
            <a:r>
              <a:rPr lang="en-US" sz="2400" dirty="0"/>
              <a:t>in child constructors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52</a:t>
            </a:fld>
            <a:endParaRPr lang="it-IT" dirty="0"/>
          </a:p>
        </p:txBody>
      </p:sp>
    </p:spTree>
    <p:extLst>
      <p:ext uri="{BB962C8B-B14F-4D97-AF65-F5344CB8AC3E}">
        <p14:creationId xmlns:p14="http://schemas.microsoft.com/office/powerpoint/2010/main" val="39260197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2000" dirty="0">
                <a:latin typeface="Consolas"/>
                <a:cs typeface="Consolas"/>
              </a:rPr>
              <a:t>class </a:t>
            </a:r>
            <a:r>
              <a:rPr lang="en-US" sz="2000" dirty="0">
                <a:solidFill>
                  <a:srgbClr val="E46C0A"/>
                </a:solidFill>
                <a:latin typeface="Consolas"/>
                <a:cs typeface="Consolas"/>
              </a:rPr>
              <a:t>Car</a:t>
            </a:r>
            <a:r>
              <a:rPr lang="en-US" sz="2000" dirty="0">
                <a:solidFill>
                  <a:srgbClr val="F79646"/>
                </a:solidFill>
                <a:latin typeface="Consolas"/>
                <a:cs typeface="Consolas"/>
              </a:rPr>
              <a:t> </a:t>
            </a:r>
            <a:r>
              <a:rPr lang="en-US" sz="2000" dirty="0">
                <a:latin typeface="Consolas"/>
                <a:cs typeface="Consolas"/>
              </a:rPr>
              <a:t>{</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r>
              <a:rPr lang="en-US" sz="2000" dirty="0">
                <a:latin typeface="Consolas"/>
                <a:cs typeface="Consolas"/>
              </a:rPr>
              <a:t>	</a:t>
            </a:r>
            <a:r>
              <a:rPr lang="en-US" sz="2000" dirty="0">
                <a:solidFill>
                  <a:srgbClr val="E46C0A"/>
                </a:solidFill>
                <a:latin typeface="Consolas"/>
                <a:cs typeface="Consolas"/>
              </a:rPr>
              <a:t>/* Default constructor enabled! */</a:t>
            </a:r>
          </a:p>
          <a:p>
            <a:pPr marL="0" indent="0">
              <a:buNone/>
            </a:pP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class </a:t>
            </a:r>
            <a:r>
              <a:rPr lang="en-US" sz="2000" dirty="0" err="1">
                <a:solidFill>
                  <a:srgbClr val="E46C0A"/>
                </a:solidFill>
                <a:latin typeface="Consolas"/>
                <a:cs typeface="Consolas"/>
              </a:rPr>
              <a:t>SDCar</a:t>
            </a:r>
            <a:r>
              <a:rPr lang="en-US" sz="2000" dirty="0">
                <a:solidFill>
                  <a:srgbClr val="E46C0A"/>
                </a:solidFill>
                <a:latin typeface="Consolas"/>
                <a:cs typeface="Consolas"/>
              </a:rPr>
              <a:t> </a:t>
            </a:r>
            <a:r>
              <a:rPr lang="en-US" sz="2000" dirty="0">
                <a:latin typeface="Consolas"/>
                <a:cs typeface="Consolas"/>
              </a:rPr>
              <a:t>extends </a:t>
            </a:r>
            <a:r>
              <a:rPr lang="en-US" sz="2000" dirty="0">
                <a:solidFill>
                  <a:srgbClr val="E46C0A"/>
                </a:solidFill>
                <a:latin typeface="Consolas"/>
                <a:cs typeface="Consolas"/>
              </a:rPr>
              <a:t>Car</a:t>
            </a:r>
            <a:r>
              <a:rPr lang="en-US" sz="2000" dirty="0">
                <a:solidFill>
                  <a:srgbClr val="F79646"/>
                </a:solidFill>
                <a:latin typeface="Consolas"/>
                <a:cs typeface="Consolas"/>
              </a:rPr>
              <a:t> </a:t>
            </a:r>
            <a:r>
              <a:rPr lang="en-US" sz="2000" dirty="0">
                <a:latin typeface="Consolas"/>
                <a:cs typeface="Consolas"/>
              </a:rPr>
              <a:t>{</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isSelfDriving</a:t>
            </a:r>
            <a:r>
              <a:rPr lang="en-US" sz="2000" dirty="0">
                <a:latin typeface="Consolas"/>
                <a:cs typeface="Consolas"/>
              </a:rPr>
              <a:t>;</a:t>
            </a:r>
          </a:p>
          <a:p>
            <a:pPr marL="0" indent="0">
              <a:buNone/>
            </a:pPr>
            <a:r>
              <a:rPr lang="en-US" sz="2000" dirty="0">
                <a:latin typeface="Consolas"/>
                <a:cs typeface="Consolas"/>
              </a:rPr>
              <a:t>	</a:t>
            </a:r>
            <a:r>
              <a:rPr lang="en-US" sz="2000" dirty="0">
                <a:solidFill>
                  <a:srgbClr val="E46C0A"/>
                </a:solidFill>
                <a:latin typeface="Consolas"/>
                <a:cs typeface="Consolas"/>
              </a:rPr>
              <a:t>/* Default constructor enabled! */</a:t>
            </a:r>
          </a:p>
          <a:p>
            <a:pPr marL="0" indent="0">
              <a:buNone/>
            </a:pPr>
            <a:r>
              <a:rPr lang="en-US" sz="2000" dirty="0">
                <a:latin typeface="Consolas"/>
                <a:cs typeface="Consolas"/>
              </a:rPr>
              <a:t>}  </a:t>
            </a:r>
            <a:r>
              <a:rPr lang="en-US" sz="2000" dirty="0">
                <a:solidFill>
                  <a:srgbClr val="00B050"/>
                </a:solidFill>
                <a:latin typeface="Consolas"/>
                <a:cs typeface="Consolas"/>
              </a:rPr>
              <a:t>// Works!</a:t>
            </a:r>
          </a:p>
          <a:p>
            <a:pPr marL="0" indent="0">
              <a:buNone/>
            </a:pPr>
            <a:endParaRPr lang="en-US" sz="2000" dirty="0">
              <a:latin typeface="Consolas"/>
              <a:cs typeface="Consolas"/>
            </a:endParaRPr>
          </a:p>
          <a:p>
            <a:pPr marL="0" indent="0">
              <a:buNone/>
            </a:pPr>
            <a:endParaRPr lang="en-US" sz="20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53</a:t>
            </a:fld>
            <a:endParaRPr lang="it-IT" dirty="0"/>
          </a:p>
        </p:txBody>
      </p:sp>
    </p:spTree>
    <p:extLst>
      <p:ext uri="{BB962C8B-B14F-4D97-AF65-F5344CB8AC3E}">
        <p14:creationId xmlns:p14="http://schemas.microsoft.com/office/powerpoint/2010/main" val="11034694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1800" dirty="0">
                <a:latin typeface="Consolas"/>
                <a:cs typeface="Consolas"/>
              </a:rPr>
              <a:t>class </a:t>
            </a:r>
            <a:r>
              <a:rPr lang="en-US" sz="1800" dirty="0">
                <a:solidFill>
                  <a:srgbClr val="E46C0A"/>
                </a:solidFill>
                <a:latin typeface="Consolas"/>
                <a:cs typeface="Consolas"/>
              </a:rPr>
              <a:t>Car</a:t>
            </a:r>
            <a:r>
              <a:rPr lang="en-US" sz="1800" dirty="0">
                <a:solidFill>
                  <a:srgbClr val="F79646"/>
                </a:solidFill>
                <a:latin typeface="Consolas"/>
                <a:cs typeface="Consolas"/>
              </a:rPr>
              <a:t> </a:t>
            </a:r>
            <a:r>
              <a:rPr lang="en-US" sz="1800" dirty="0">
                <a:latin typeface="Consolas"/>
                <a:cs typeface="Consolas"/>
              </a:rPr>
              <a:t>{</a:t>
            </a:r>
          </a:p>
          <a:p>
            <a:pPr marL="0" indent="0">
              <a:buNone/>
            </a:pPr>
            <a:r>
              <a:rPr lang="en-US" sz="1800" dirty="0">
                <a:latin typeface="Consolas"/>
                <a:cs typeface="Consolas"/>
              </a:rPr>
              <a:t>	</a:t>
            </a:r>
            <a:r>
              <a:rPr lang="en-US" sz="1800" dirty="0" err="1">
                <a:latin typeface="Consolas"/>
                <a:cs typeface="Consolas"/>
              </a:rPr>
              <a:t>boolean</a:t>
            </a:r>
            <a:r>
              <a:rPr lang="en-US" sz="1800" dirty="0">
                <a:latin typeface="Consolas"/>
                <a:cs typeface="Consolas"/>
              </a:rPr>
              <a:t> </a:t>
            </a:r>
            <a:r>
              <a:rPr lang="en-US" sz="1800" dirty="0" err="1">
                <a:latin typeface="Consolas"/>
                <a:cs typeface="Consolas"/>
              </a:rPr>
              <a:t>isOn</a:t>
            </a:r>
            <a:r>
              <a:rPr lang="en-US" sz="1800" dirty="0">
                <a:latin typeface="Consolas"/>
                <a:cs typeface="Consolas"/>
              </a:rPr>
              <a:t>;</a:t>
            </a:r>
          </a:p>
          <a:p>
            <a:pPr marL="0" indent="0">
              <a:buNone/>
            </a:pPr>
            <a:r>
              <a:rPr lang="en-US" sz="1800" dirty="0">
                <a:latin typeface="Consolas"/>
                <a:cs typeface="Consolas"/>
              </a:rPr>
              <a:t>	String </a:t>
            </a:r>
            <a:r>
              <a:rPr lang="en-US" sz="1800" dirty="0" err="1">
                <a:latin typeface="Consolas"/>
                <a:cs typeface="Consolas"/>
              </a:rPr>
              <a:t>licensePlate</a:t>
            </a:r>
            <a:r>
              <a:rPr lang="en-US" sz="1800" dirty="0">
                <a:latin typeface="Consolas"/>
                <a:cs typeface="Consolas"/>
              </a:rPr>
              <a:t>;</a:t>
            </a:r>
          </a:p>
          <a:p>
            <a:pPr marL="0" indent="0">
              <a:buNone/>
            </a:pPr>
            <a:r>
              <a:rPr lang="en-US" sz="1800" dirty="0">
                <a:latin typeface="Consolas"/>
                <a:cs typeface="Consolas"/>
              </a:rPr>
              <a:t>	</a:t>
            </a:r>
            <a:r>
              <a:rPr lang="en-US" sz="1800" dirty="0">
                <a:solidFill>
                  <a:srgbClr val="E46C0A"/>
                </a:solidFill>
                <a:latin typeface="Consolas"/>
                <a:cs typeface="Consolas"/>
              </a:rPr>
              <a:t>/* Default constructor enabled! */</a:t>
            </a:r>
          </a:p>
          <a:p>
            <a:pPr marL="0" indent="0">
              <a:buNone/>
            </a:pPr>
            <a:r>
              <a:rPr lang="en-US" sz="1800" dirty="0">
                <a:latin typeface="Consolas"/>
                <a:cs typeface="Consolas"/>
              </a:rPr>
              <a:t>}</a:t>
            </a:r>
          </a:p>
          <a:p>
            <a:pPr marL="0" indent="0">
              <a:buNone/>
            </a:pPr>
            <a:endParaRPr lang="en-US" sz="1800" dirty="0">
              <a:latin typeface="Consolas"/>
              <a:cs typeface="Consolas"/>
            </a:endParaRPr>
          </a:p>
          <a:p>
            <a:pPr marL="0" indent="0">
              <a:buNone/>
            </a:pPr>
            <a:r>
              <a:rPr lang="en-US" sz="1800" dirty="0">
                <a:latin typeface="Consolas"/>
                <a:cs typeface="Consolas"/>
              </a:rPr>
              <a:t>class </a:t>
            </a:r>
            <a:r>
              <a:rPr lang="en-US" sz="1800" dirty="0" err="1">
                <a:solidFill>
                  <a:srgbClr val="E46C0A"/>
                </a:solidFill>
                <a:latin typeface="Consolas"/>
                <a:cs typeface="Consolas"/>
              </a:rPr>
              <a:t>SDCar</a:t>
            </a:r>
            <a:r>
              <a:rPr lang="en-US" sz="1800" dirty="0">
                <a:solidFill>
                  <a:srgbClr val="E46C0A"/>
                </a:solidFill>
                <a:latin typeface="Consolas"/>
                <a:cs typeface="Consolas"/>
              </a:rPr>
              <a:t> </a:t>
            </a:r>
            <a:r>
              <a:rPr lang="en-US" sz="1800" dirty="0">
                <a:latin typeface="Consolas"/>
                <a:cs typeface="Consolas"/>
              </a:rPr>
              <a:t>extends </a:t>
            </a:r>
            <a:r>
              <a:rPr lang="en-US" sz="1800" dirty="0">
                <a:solidFill>
                  <a:srgbClr val="E46C0A"/>
                </a:solidFill>
                <a:latin typeface="Consolas"/>
                <a:cs typeface="Consolas"/>
              </a:rPr>
              <a:t>Car</a:t>
            </a:r>
            <a:r>
              <a:rPr lang="en-US" sz="1800" dirty="0">
                <a:solidFill>
                  <a:srgbClr val="F79646"/>
                </a:solidFill>
                <a:latin typeface="Consolas"/>
                <a:cs typeface="Consolas"/>
              </a:rPr>
              <a:t> </a:t>
            </a:r>
            <a:r>
              <a:rPr lang="en-US" sz="1800" dirty="0">
                <a:latin typeface="Consolas"/>
                <a:cs typeface="Consolas"/>
              </a:rPr>
              <a:t>{</a:t>
            </a:r>
          </a:p>
          <a:p>
            <a:pPr marL="0" indent="0">
              <a:buNone/>
            </a:pPr>
            <a:r>
              <a:rPr lang="en-US" sz="1800" dirty="0">
                <a:latin typeface="Consolas"/>
                <a:cs typeface="Consolas"/>
              </a:rPr>
              <a:t>	</a:t>
            </a:r>
            <a:r>
              <a:rPr lang="en-US" sz="1800" dirty="0" err="1">
                <a:latin typeface="Consolas"/>
                <a:cs typeface="Consolas"/>
              </a:rPr>
              <a:t>boolean</a:t>
            </a:r>
            <a:r>
              <a:rPr lang="en-US" sz="1800" dirty="0">
                <a:latin typeface="Consolas"/>
                <a:cs typeface="Consolas"/>
              </a:rPr>
              <a:t> </a:t>
            </a:r>
            <a:r>
              <a:rPr lang="en-US" sz="1800" dirty="0" err="1">
                <a:latin typeface="Consolas"/>
                <a:cs typeface="Consolas"/>
              </a:rPr>
              <a:t>isSelfDriving</a:t>
            </a:r>
            <a:r>
              <a:rPr lang="en-US" sz="1800" dirty="0">
                <a:latin typeface="Consolas"/>
                <a:cs typeface="Consolas"/>
              </a:rPr>
              <a:t>;</a:t>
            </a:r>
          </a:p>
          <a:p>
            <a:pPr marL="0" indent="0">
              <a:buNone/>
            </a:pPr>
            <a:r>
              <a:rPr lang="en-US" sz="1800" dirty="0">
                <a:latin typeface="Consolas"/>
                <a:cs typeface="Consolas"/>
              </a:rPr>
              <a:t>    </a:t>
            </a:r>
            <a:r>
              <a:rPr lang="en-US" sz="1800" dirty="0">
                <a:solidFill>
                  <a:srgbClr val="E46C0A"/>
                </a:solidFill>
                <a:latin typeface="Consolas"/>
                <a:cs typeface="Consolas"/>
              </a:rPr>
              <a:t>/* Default constructor disabled! */</a:t>
            </a:r>
            <a:r>
              <a:rPr lang="en-US" sz="1800" dirty="0">
                <a:latin typeface="Consolas"/>
                <a:cs typeface="Consolas"/>
              </a:rPr>
              <a:t>   </a:t>
            </a:r>
          </a:p>
          <a:p>
            <a:pPr marL="0" indent="0">
              <a:buNone/>
            </a:pPr>
            <a:r>
              <a:rPr lang="en-US" sz="1800" dirty="0">
                <a:latin typeface="Consolas"/>
                <a:cs typeface="Consolas"/>
              </a:rPr>
              <a:t>	</a:t>
            </a:r>
            <a:r>
              <a:rPr lang="en-US" sz="1800" dirty="0">
                <a:solidFill>
                  <a:srgbClr val="E46C0A"/>
                </a:solidFill>
                <a:latin typeface="Consolas"/>
                <a:cs typeface="Consolas"/>
              </a:rPr>
              <a:t>public </a:t>
            </a:r>
            <a:r>
              <a:rPr lang="en-US" sz="1800" dirty="0" err="1">
                <a:solidFill>
                  <a:srgbClr val="E46C0A"/>
                </a:solidFill>
                <a:latin typeface="Consolas"/>
                <a:cs typeface="Consolas"/>
              </a:rPr>
              <a:t>SDCar</a:t>
            </a:r>
            <a:r>
              <a:rPr lang="en-US" sz="1800" dirty="0">
                <a:solidFill>
                  <a:srgbClr val="E46C0A"/>
                </a:solidFill>
                <a:latin typeface="Consolas"/>
                <a:cs typeface="Consolas"/>
              </a:rPr>
              <a:t>() {</a:t>
            </a:r>
          </a:p>
          <a:p>
            <a:pPr marL="0" indent="0">
              <a:buNone/>
            </a:pPr>
            <a:r>
              <a:rPr lang="en-US" sz="1800" dirty="0">
                <a:solidFill>
                  <a:srgbClr val="E46C0A"/>
                </a:solidFill>
                <a:latin typeface="Consolas"/>
                <a:cs typeface="Consolas"/>
              </a:rPr>
              <a:t>      /* automatic call to parent default constructor here! */</a:t>
            </a:r>
          </a:p>
          <a:p>
            <a:pPr marL="0" indent="0">
              <a:buNone/>
            </a:pPr>
            <a:r>
              <a:rPr lang="en-US" sz="1800" dirty="0">
                <a:solidFill>
                  <a:srgbClr val="E46C0A"/>
                </a:solidFill>
                <a:latin typeface="Consolas"/>
                <a:cs typeface="Consolas"/>
              </a:rPr>
              <a:t>    }</a:t>
            </a:r>
            <a:endParaRPr lang="en-US" sz="1800" dirty="0">
              <a:latin typeface="Consolas"/>
              <a:cs typeface="Consolas"/>
            </a:endParaRPr>
          </a:p>
          <a:p>
            <a:pPr marL="0" indent="0">
              <a:buNone/>
            </a:pPr>
            <a:r>
              <a:rPr lang="en-US" sz="1800" dirty="0">
                <a:latin typeface="Consolas"/>
                <a:cs typeface="Consolas"/>
              </a:rPr>
              <a:t>}   </a:t>
            </a:r>
            <a:r>
              <a:rPr lang="en-US" sz="1800" dirty="0">
                <a:solidFill>
                  <a:srgbClr val="00B050"/>
                </a:solidFill>
                <a:latin typeface="Consolas"/>
                <a:cs typeface="Consolas"/>
              </a:rPr>
              <a:t>// Works!</a:t>
            </a:r>
          </a:p>
          <a:p>
            <a:pPr marL="0" indent="0">
              <a:buNone/>
            </a:pPr>
            <a:endParaRPr lang="en-US" sz="1800" dirty="0">
              <a:latin typeface="Consolas"/>
              <a:cs typeface="Consolas"/>
            </a:endParaRPr>
          </a:p>
          <a:p>
            <a:pPr marL="0" indent="0">
              <a:buNone/>
            </a:pPr>
            <a:endParaRPr lang="en-US" sz="18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54</a:t>
            </a:fld>
            <a:endParaRPr lang="it-IT" dirty="0"/>
          </a:p>
        </p:txBody>
      </p:sp>
    </p:spTree>
    <p:extLst>
      <p:ext uri="{BB962C8B-B14F-4D97-AF65-F5344CB8AC3E}">
        <p14:creationId xmlns:p14="http://schemas.microsoft.com/office/powerpoint/2010/main" val="38055236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1400" dirty="0">
                <a:latin typeface="Consolas"/>
                <a:cs typeface="Consolas"/>
              </a:rPr>
              <a:t>class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isOn</a:t>
            </a:r>
            <a:r>
              <a:rPr lang="en-US" sz="1400" dirty="0">
                <a:latin typeface="Consolas"/>
                <a:cs typeface="Consolas"/>
              </a:rPr>
              <a:t>;</a:t>
            </a:r>
          </a:p>
          <a:p>
            <a:pPr marL="0" indent="0">
              <a:buNone/>
            </a:pPr>
            <a:r>
              <a:rPr lang="en-US" sz="1400" dirty="0">
                <a:latin typeface="Consolas"/>
                <a:cs typeface="Consolas"/>
              </a:rPr>
              <a:t>	String </a:t>
            </a:r>
            <a:r>
              <a:rPr lang="en-US" sz="1400" dirty="0" err="1">
                <a:latin typeface="Consolas"/>
                <a:cs typeface="Consolas"/>
              </a:rPr>
              <a:t>licensePlate</a:t>
            </a:r>
            <a:r>
              <a:rPr lang="en-US" sz="1400" dirty="0">
                <a:latin typeface="Consolas"/>
                <a:cs typeface="Consolas"/>
              </a:rPr>
              <a:t>;</a:t>
            </a:r>
          </a:p>
          <a:p>
            <a:pPr marL="0" indent="0">
              <a:buNone/>
            </a:pPr>
            <a:r>
              <a:rPr lang="en-US" sz="1400" dirty="0">
                <a:solidFill>
                  <a:srgbClr val="E46C0A"/>
                </a:solidFill>
                <a:latin typeface="Consolas"/>
                <a:cs typeface="Consolas"/>
              </a:rPr>
              <a:t>    /* Default constructor disabled!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E46C0A"/>
                </a:solidFill>
                <a:latin typeface="Consolas"/>
                <a:cs typeface="Consolas"/>
              </a:rPr>
              <a:t>public Car(</a:t>
            </a:r>
            <a:r>
              <a:rPr lang="en-US" sz="1400" dirty="0" err="1">
                <a:solidFill>
                  <a:srgbClr val="E46C0A"/>
                </a:solidFill>
                <a:latin typeface="Consolas"/>
                <a:cs typeface="Consolas"/>
              </a:rPr>
              <a:t>boolean</a:t>
            </a:r>
            <a:r>
              <a:rPr lang="en-US" sz="1400" dirty="0">
                <a:solidFill>
                  <a:srgbClr val="E46C0A"/>
                </a:solidFill>
                <a:latin typeface="Consolas"/>
                <a:cs typeface="Consolas"/>
              </a:rPr>
              <a:t> </a:t>
            </a:r>
            <a:r>
              <a:rPr lang="en-US" sz="1400" dirty="0" err="1">
                <a:solidFill>
                  <a:srgbClr val="E46C0A"/>
                </a:solidFill>
                <a:latin typeface="Consolas"/>
                <a:cs typeface="Consolas"/>
              </a:rPr>
              <a:t>isOn</a:t>
            </a:r>
            <a:r>
              <a:rPr lang="en-US" sz="1400" dirty="0">
                <a:solidFill>
                  <a:srgbClr val="E46C0A"/>
                </a:solidFill>
                <a:latin typeface="Consolas"/>
                <a:cs typeface="Consolas"/>
              </a:rPr>
              <a:t>, String </a:t>
            </a:r>
            <a:r>
              <a:rPr lang="en-US" sz="1400" dirty="0" err="1">
                <a:solidFill>
                  <a:srgbClr val="E46C0A"/>
                </a:solidFill>
                <a:latin typeface="Consolas"/>
                <a:cs typeface="Consolas"/>
              </a:rPr>
              <a:t>licensePlate</a:t>
            </a:r>
            <a:r>
              <a:rPr lang="en-US" sz="1400" dirty="0">
                <a:solidFill>
                  <a:srgbClr val="E46C0A"/>
                </a:solidFill>
                <a:latin typeface="Consolas"/>
                <a:cs typeface="Consolas"/>
              </a:rPr>
              <a:t>) {</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this.isOn</a:t>
            </a:r>
            <a:r>
              <a:rPr lang="en-US" sz="1400" dirty="0">
                <a:solidFill>
                  <a:srgbClr val="E46C0A"/>
                </a:solidFill>
                <a:latin typeface="Consolas"/>
                <a:cs typeface="Consolas"/>
              </a:rPr>
              <a:t> = </a:t>
            </a:r>
            <a:r>
              <a:rPr lang="en-US" sz="1400" dirty="0" err="1">
                <a:solidFill>
                  <a:srgbClr val="E46C0A"/>
                </a:solidFill>
                <a:latin typeface="Consolas"/>
                <a:cs typeface="Consolas"/>
              </a:rPr>
              <a:t>isOn</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this.licencePlate</a:t>
            </a:r>
            <a:r>
              <a:rPr lang="en-US" sz="1400" dirty="0">
                <a:solidFill>
                  <a:srgbClr val="E46C0A"/>
                </a:solidFill>
                <a:latin typeface="Consolas"/>
                <a:cs typeface="Consolas"/>
              </a:rPr>
              <a:t> = </a:t>
            </a:r>
            <a:r>
              <a:rPr lang="en-US" sz="1400" dirty="0" err="1">
                <a:solidFill>
                  <a:srgbClr val="E46C0A"/>
                </a:solidFill>
                <a:latin typeface="Consolas"/>
                <a:cs typeface="Consolas"/>
              </a:rPr>
              <a:t>licensePlate</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p>
          <a:p>
            <a:pPr marL="0" indent="0">
              <a:buNone/>
            </a:pP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class </a:t>
            </a:r>
            <a:r>
              <a:rPr lang="en-US" sz="1400" dirty="0" err="1">
                <a:solidFill>
                  <a:srgbClr val="E46C0A"/>
                </a:solidFill>
                <a:latin typeface="Consolas"/>
                <a:cs typeface="Consolas"/>
              </a:rPr>
              <a:t>SDCar</a:t>
            </a:r>
            <a:r>
              <a:rPr lang="en-US" sz="1400" dirty="0">
                <a:solidFill>
                  <a:srgbClr val="E46C0A"/>
                </a:solidFill>
                <a:latin typeface="Consolas"/>
                <a:cs typeface="Consolas"/>
              </a:rPr>
              <a:t> </a:t>
            </a:r>
            <a:r>
              <a:rPr lang="en-US" sz="1400" dirty="0">
                <a:latin typeface="Consolas"/>
                <a:cs typeface="Consolas"/>
              </a:rPr>
              <a:t>extends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isSelfDriving</a:t>
            </a:r>
            <a:r>
              <a:rPr lang="en-US" sz="1400" dirty="0">
                <a:latin typeface="Consolas"/>
                <a:cs typeface="Consolas"/>
              </a:rPr>
              <a:t>;</a:t>
            </a:r>
          </a:p>
          <a:p>
            <a:pPr marL="0" indent="0">
              <a:buNone/>
            </a:pPr>
            <a:r>
              <a:rPr lang="en-US" sz="1400" dirty="0">
                <a:latin typeface="Consolas"/>
                <a:cs typeface="Consolas"/>
              </a:rPr>
              <a:t>     </a:t>
            </a:r>
            <a:r>
              <a:rPr lang="en-US" sz="1400" dirty="0">
                <a:solidFill>
                  <a:srgbClr val="E46C0A"/>
                </a:solidFill>
                <a:latin typeface="Consolas"/>
                <a:cs typeface="Consolas"/>
              </a:rPr>
              <a:t>/* Default constructor disabled!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E46C0A"/>
                </a:solidFill>
                <a:latin typeface="Consolas"/>
                <a:cs typeface="Consolas"/>
              </a:rPr>
              <a:t>public </a:t>
            </a:r>
            <a:r>
              <a:rPr lang="en-US" sz="1400" dirty="0" err="1">
                <a:solidFill>
                  <a:srgbClr val="E46C0A"/>
                </a:solidFill>
                <a:latin typeface="Consolas"/>
                <a:cs typeface="Consolas"/>
              </a:rPr>
              <a:t>SDCar</a:t>
            </a:r>
            <a:r>
              <a:rPr lang="en-US" sz="1400" dirty="0">
                <a:solidFill>
                  <a:srgbClr val="E46C0A"/>
                </a:solidFill>
                <a:latin typeface="Consolas"/>
                <a:cs typeface="Consolas"/>
              </a:rPr>
              <a:t>() {</a:t>
            </a:r>
          </a:p>
          <a:p>
            <a:pPr marL="0" indent="0">
              <a:buNone/>
            </a:pPr>
            <a:r>
              <a:rPr lang="en-US" sz="1400" dirty="0">
                <a:solidFill>
                  <a:srgbClr val="E46C0A"/>
                </a:solidFill>
                <a:latin typeface="Consolas"/>
                <a:cs typeface="Consolas"/>
              </a:rPr>
              <a:t>       /* automatic call to parent default constructor here! */</a:t>
            </a:r>
          </a:p>
          <a:p>
            <a:pPr marL="0" indent="0">
              <a:buNone/>
            </a:pPr>
            <a:r>
              <a:rPr lang="en-US" sz="1400" dirty="0">
                <a:solidFill>
                  <a:srgbClr val="E46C0A"/>
                </a:solidFill>
                <a:latin typeface="Consolas"/>
                <a:cs typeface="Consolas"/>
              </a:rPr>
              <a:t>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FF0000"/>
                </a:solidFill>
                <a:latin typeface="Consolas"/>
                <a:cs typeface="Consolas"/>
              </a:rPr>
              <a:t>// Not working!</a:t>
            </a:r>
          </a:p>
        </p:txBody>
      </p:sp>
      <p:sp>
        <p:nvSpPr>
          <p:cNvPr id="4" name="Slide Number Placeholder 3"/>
          <p:cNvSpPr>
            <a:spLocks noGrp="1"/>
          </p:cNvSpPr>
          <p:nvPr>
            <p:ph type="sldNum" sz="quarter" idx="12"/>
          </p:nvPr>
        </p:nvSpPr>
        <p:spPr/>
        <p:txBody>
          <a:bodyPr/>
          <a:lstStyle/>
          <a:p>
            <a:fld id="{D2040F39-7941-49A4-B48D-F201B18B6351}" type="slidenum">
              <a:rPr lang="it-IT" smtClean="0"/>
              <a:pPr/>
              <a:t>55</a:t>
            </a:fld>
            <a:endParaRPr lang="it-IT" dirty="0"/>
          </a:p>
        </p:txBody>
      </p:sp>
    </p:spTree>
    <p:extLst>
      <p:ext uri="{BB962C8B-B14F-4D97-AF65-F5344CB8AC3E}">
        <p14:creationId xmlns:p14="http://schemas.microsoft.com/office/powerpoint/2010/main" val="32124122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1400" dirty="0">
                <a:latin typeface="Consolas"/>
                <a:cs typeface="Consolas"/>
              </a:rPr>
              <a:t>class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isOn</a:t>
            </a:r>
            <a:r>
              <a:rPr lang="en-US" sz="1400" dirty="0">
                <a:latin typeface="Consolas"/>
                <a:cs typeface="Consolas"/>
              </a:rPr>
              <a:t>;</a:t>
            </a:r>
          </a:p>
          <a:p>
            <a:pPr marL="0" indent="0">
              <a:buNone/>
            </a:pPr>
            <a:r>
              <a:rPr lang="en-US" sz="1400" dirty="0">
                <a:latin typeface="Consolas"/>
                <a:cs typeface="Consolas"/>
              </a:rPr>
              <a:t>	String </a:t>
            </a:r>
            <a:r>
              <a:rPr lang="en-US" sz="1400" dirty="0" err="1">
                <a:latin typeface="Consolas"/>
                <a:cs typeface="Consolas"/>
              </a:rPr>
              <a:t>licensePlate</a:t>
            </a:r>
            <a:r>
              <a:rPr lang="en-US" sz="1400" dirty="0">
                <a:latin typeface="Consolas"/>
                <a:cs typeface="Consolas"/>
              </a:rPr>
              <a:t>;</a:t>
            </a:r>
          </a:p>
          <a:p>
            <a:pPr marL="0" indent="0">
              <a:buNone/>
            </a:pPr>
            <a:r>
              <a:rPr lang="en-US" sz="1400" dirty="0">
                <a:latin typeface="Consolas"/>
                <a:cs typeface="Consolas"/>
              </a:rPr>
              <a:t>     </a:t>
            </a:r>
            <a:r>
              <a:rPr lang="en-US" sz="1400" dirty="0">
                <a:solidFill>
                  <a:srgbClr val="E46C0A"/>
                </a:solidFill>
                <a:latin typeface="Consolas"/>
                <a:cs typeface="Consolas"/>
              </a:rPr>
              <a:t>/* Default constructor disabled!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E46C0A"/>
                </a:solidFill>
                <a:latin typeface="Consolas"/>
                <a:cs typeface="Consolas"/>
              </a:rPr>
              <a:t>public Car(</a:t>
            </a:r>
            <a:r>
              <a:rPr lang="en-US" sz="1400" dirty="0" err="1">
                <a:solidFill>
                  <a:srgbClr val="E46C0A"/>
                </a:solidFill>
                <a:latin typeface="Consolas"/>
                <a:cs typeface="Consolas"/>
              </a:rPr>
              <a:t>boolean</a:t>
            </a:r>
            <a:r>
              <a:rPr lang="en-US" sz="1400" dirty="0">
                <a:solidFill>
                  <a:srgbClr val="E46C0A"/>
                </a:solidFill>
                <a:latin typeface="Consolas"/>
                <a:cs typeface="Consolas"/>
              </a:rPr>
              <a:t> </a:t>
            </a:r>
            <a:r>
              <a:rPr lang="en-US" sz="1400" dirty="0" err="1">
                <a:solidFill>
                  <a:srgbClr val="E46C0A"/>
                </a:solidFill>
                <a:latin typeface="Consolas"/>
                <a:cs typeface="Consolas"/>
              </a:rPr>
              <a:t>isOn</a:t>
            </a:r>
            <a:r>
              <a:rPr lang="en-US" sz="1400" dirty="0">
                <a:solidFill>
                  <a:srgbClr val="E46C0A"/>
                </a:solidFill>
                <a:latin typeface="Consolas"/>
                <a:cs typeface="Consolas"/>
              </a:rPr>
              <a:t>, String </a:t>
            </a:r>
            <a:r>
              <a:rPr lang="en-US" sz="1400" dirty="0" err="1">
                <a:solidFill>
                  <a:srgbClr val="E46C0A"/>
                </a:solidFill>
                <a:latin typeface="Consolas"/>
                <a:cs typeface="Consolas"/>
              </a:rPr>
              <a:t>licensePlate</a:t>
            </a:r>
            <a:r>
              <a:rPr lang="en-US" sz="1400" dirty="0">
                <a:solidFill>
                  <a:srgbClr val="E46C0A"/>
                </a:solidFill>
                <a:latin typeface="Consolas"/>
                <a:cs typeface="Consolas"/>
              </a:rPr>
              <a:t>) {</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this.isOn</a:t>
            </a:r>
            <a:r>
              <a:rPr lang="en-US" sz="1400" dirty="0">
                <a:solidFill>
                  <a:srgbClr val="E46C0A"/>
                </a:solidFill>
                <a:latin typeface="Consolas"/>
                <a:cs typeface="Consolas"/>
              </a:rPr>
              <a:t> = </a:t>
            </a:r>
            <a:r>
              <a:rPr lang="en-US" sz="1400" dirty="0" err="1">
                <a:solidFill>
                  <a:srgbClr val="E46C0A"/>
                </a:solidFill>
                <a:latin typeface="Consolas"/>
                <a:cs typeface="Consolas"/>
              </a:rPr>
              <a:t>isOn</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this.licencePlate</a:t>
            </a:r>
            <a:r>
              <a:rPr lang="en-US" sz="1400" dirty="0">
                <a:solidFill>
                  <a:srgbClr val="E46C0A"/>
                </a:solidFill>
                <a:latin typeface="Consolas"/>
                <a:cs typeface="Consolas"/>
              </a:rPr>
              <a:t> = </a:t>
            </a:r>
            <a:r>
              <a:rPr lang="en-US" sz="1400" dirty="0" err="1">
                <a:solidFill>
                  <a:srgbClr val="E46C0A"/>
                </a:solidFill>
                <a:latin typeface="Consolas"/>
                <a:cs typeface="Consolas"/>
              </a:rPr>
              <a:t>licensePlate</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p>
          <a:p>
            <a:pPr marL="0" indent="0">
              <a:buNone/>
            </a:pP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class </a:t>
            </a:r>
            <a:r>
              <a:rPr lang="en-US" sz="1400" dirty="0" err="1">
                <a:solidFill>
                  <a:srgbClr val="E46C0A"/>
                </a:solidFill>
                <a:latin typeface="Consolas"/>
                <a:cs typeface="Consolas"/>
              </a:rPr>
              <a:t>SDCar</a:t>
            </a:r>
            <a:r>
              <a:rPr lang="en-US" sz="1400" dirty="0">
                <a:solidFill>
                  <a:srgbClr val="E46C0A"/>
                </a:solidFill>
                <a:latin typeface="Consolas"/>
                <a:cs typeface="Consolas"/>
              </a:rPr>
              <a:t> </a:t>
            </a:r>
            <a:r>
              <a:rPr lang="en-US" sz="1400" dirty="0">
                <a:latin typeface="Consolas"/>
                <a:cs typeface="Consolas"/>
              </a:rPr>
              <a:t>extends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isSelfDriving</a:t>
            </a:r>
            <a:r>
              <a:rPr lang="en-US" sz="1400" dirty="0">
                <a:latin typeface="Consolas"/>
                <a:cs typeface="Consolas"/>
              </a:rPr>
              <a:t>;</a:t>
            </a:r>
          </a:p>
          <a:p>
            <a:pPr marL="0" indent="0">
              <a:buNone/>
            </a:pPr>
            <a:r>
              <a:rPr lang="en-US" sz="1400" dirty="0">
                <a:solidFill>
                  <a:schemeClr val="accent6">
                    <a:lumMod val="75000"/>
                  </a:schemeClr>
                </a:solidFill>
                <a:latin typeface="Consolas"/>
                <a:cs typeface="Consolas"/>
              </a:rPr>
              <a:t>     /* Default constructor disabled! */</a:t>
            </a:r>
          </a:p>
          <a:p>
            <a:pPr marL="0" indent="0">
              <a:buNone/>
            </a:pPr>
            <a:r>
              <a:rPr lang="en-US" sz="1400" dirty="0">
                <a:solidFill>
                  <a:schemeClr val="accent6">
                    <a:lumMod val="75000"/>
                  </a:schemeClr>
                </a:solidFill>
                <a:latin typeface="Consolas"/>
                <a:cs typeface="Consolas"/>
              </a:rPr>
              <a:t>	public </a:t>
            </a:r>
            <a:r>
              <a:rPr lang="en-US" sz="1400" dirty="0" err="1">
                <a:solidFill>
                  <a:schemeClr val="accent6">
                    <a:lumMod val="75000"/>
                  </a:schemeClr>
                </a:solidFill>
                <a:latin typeface="Consolas"/>
                <a:cs typeface="Consolas"/>
              </a:rPr>
              <a:t>SDCar</a:t>
            </a:r>
            <a:r>
              <a:rPr lang="en-US" sz="1400" dirty="0">
                <a:solidFill>
                  <a:schemeClr val="accent6">
                    <a:lumMod val="75000"/>
                  </a:schemeClr>
                </a:solidFill>
                <a:latin typeface="Consolas"/>
                <a:cs typeface="Consolas"/>
              </a:rPr>
              <a:t>(</a:t>
            </a:r>
            <a:r>
              <a:rPr lang="en-US" sz="1400" dirty="0" err="1">
                <a:solidFill>
                  <a:schemeClr val="accent6">
                    <a:lumMod val="75000"/>
                  </a:schemeClr>
                </a:solidFill>
                <a:latin typeface="Consolas"/>
                <a:cs typeface="Consolas"/>
              </a:rPr>
              <a:t>boolean</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isOn</a:t>
            </a:r>
            <a:r>
              <a:rPr lang="en-US" sz="1400" dirty="0">
                <a:solidFill>
                  <a:schemeClr val="accent6">
                    <a:lumMod val="75000"/>
                  </a:schemeClr>
                </a:solidFill>
                <a:latin typeface="Consolas"/>
                <a:cs typeface="Consolas"/>
              </a:rPr>
              <a:t>, String </a:t>
            </a:r>
            <a:r>
              <a:rPr lang="en-US" sz="1400" dirty="0" err="1">
                <a:solidFill>
                  <a:schemeClr val="accent6">
                    <a:lumMod val="75000"/>
                  </a:schemeClr>
                </a:solidFill>
                <a:latin typeface="Consolas"/>
                <a:cs typeface="Consolas"/>
              </a:rPr>
              <a:t>licensePlate</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boolean</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isSelfDriving</a:t>
            </a:r>
            <a:r>
              <a:rPr lang="en-US" sz="1400" dirty="0">
                <a:solidFill>
                  <a:schemeClr val="accent6">
                    <a:lumMod val="75000"/>
                  </a:schemeClr>
                </a:solidFill>
                <a:latin typeface="Consolas"/>
                <a:cs typeface="Consolas"/>
              </a:rPr>
              <a:t>) {</a:t>
            </a:r>
          </a:p>
          <a:p>
            <a:pPr marL="0" indent="0">
              <a:buNone/>
            </a:pPr>
            <a:r>
              <a:rPr lang="en-US" sz="1400" dirty="0">
                <a:solidFill>
                  <a:schemeClr val="accent6">
                    <a:lumMod val="75000"/>
                  </a:schemeClr>
                </a:solidFill>
                <a:latin typeface="Consolas"/>
                <a:cs typeface="Consolas"/>
              </a:rPr>
              <a:t>       super(</a:t>
            </a:r>
            <a:r>
              <a:rPr lang="en-US" sz="1400" dirty="0" err="1">
                <a:solidFill>
                  <a:schemeClr val="accent6">
                    <a:lumMod val="75000"/>
                  </a:schemeClr>
                </a:solidFill>
                <a:latin typeface="Consolas"/>
                <a:cs typeface="Consolas"/>
              </a:rPr>
              <a:t>isOn</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licencePlate</a:t>
            </a:r>
            <a:r>
              <a:rPr lang="en-US" sz="1400" dirty="0">
                <a:solidFill>
                  <a:schemeClr val="accent6">
                    <a:lumMod val="75000"/>
                  </a:schemeClr>
                </a:solidFill>
                <a:latin typeface="Consolas"/>
                <a:cs typeface="Consolas"/>
              </a:rPr>
              <a:t>);</a:t>
            </a:r>
          </a:p>
          <a:p>
            <a:pPr marL="0" indent="0">
              <a:buNone/>
            </a:pP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this.isSelfDriving</a:t>
            </a:r>
            <a:r>
              <a:rPr lang="en-US" sz="1400" dirty="0">
                <a:solidFill>
                  <a:schemeClr val="accent6">
                    <a:lumMod val="75000"/>
                  </a:schemeClr>
                </a:solidFill>
                <a:latin typeface="Consolas"/>
                <a:cs typeface="Consolas"/>
              </a:rPr>
              <a:t> = </a:t>
            </a:r>
            <a:r>
              <a:rPr lang="en-US" sz="1400" dirty="0" err="1">
                <a:solidFill>
                  <a:schemeClr val="accent6">
                    <a:lumMod val="75000"/>
                  </a:schemeClr>
                </a:solidFill>
                <a:latin typeface="Consolas"/>
                <a:cs typeface="Consolas"/>
              </a:rPr>
              <a:t>isSelfDriving</a:t>
            </a:r>
            <a:r>
              <a:rPr lang="en-US" sz="1400" dirty="0">
                <a:solidFill>
                  <a:schemeClr val="accent6">
                    <a:lumMod val="75000"/>
                  </a:schemeClr>
                </a:solidFill>
                <a:latin typeface="Consolas"/>
                <a:cs typeface="Consolas"/>
              </a:rPr>
              <a:t>;</a:t>
            </a:r>
          </a:p>
          <a:p>
            <a:pPr marL="0" indent="0">
              <a:buNone/>
            </a:pPr>
            <a:r>
              <a:rPr lang="en-US" sz="1400" dirty="0">
                <a:solidFill>
                  <a:schemeClr val="accent6">
                    <a:lumMod val="75000"/>
                  </a:schemeClr>
                </a:solidFill>
                <a:latin typeface="Consolas"/>
                <a:cs typeface="Consolas"/>
              </a:rPr>
              <a:t>   }</a:t>
            </a:r>
          </a:p>
          <a:p>
            <a:pPr marL="0" indent="0">
              <a:buNone/>
            </a:pPr>
            <a:r>
              <a:rPr lang="en-US" sz="1400" dirty="0">
                <a:latin typeface="Consolas"/>
                <a:cs typeface="Consolas"/>
              </a:rPr>
              <a:t>}  </a:t>
            </a:r>
            <a:r>
              <a:rPr lang="en-US" sz="1400" dirty="0">
                <a:solidFill>
                  <a:srgbClr val="00B050"/>
                </a:solidFill>
                <a:latin typeface="Consolas"/>
                <a:cs typeface="Consolas"/>
              </a:rPr>
              <a:t>// Works!</a:t>
            </a:r>
          </a:p>
          <a:p>
            <a:pPr marL="0" indent="0">
              <a:buNone/>
            </a:pPr>
            <a:endParaRPr lang="en-US" sz="1400" dirty="0">
              <a:solidFill>
                <a:srgbClr val="FF0000"/>
              </a:solidFill>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56</a:t>
            </a:fld>
            <a:endParaRPr lang="it-IT" dirty="0"/>
          </a:p>
        </p:txBody>
      </p:sp>
    </p:spTree>
    <p:extLst>
      <p:ext uri="{BB962C8B-B14F-4D97-AF65-F5344CB8AC3E}">
        <p14:creationId xmlns:p14="http://schemas.microsoft.com/office/powerpoint/2010/main" val="10624201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sz="half" idx="1"/>
          </p:nvPr>
        </p:nvSpPr>
        <p:spPr/>
        <p:txBody>
          <a:bodyPr>
            <a:normAutofit/>
          </a:bodyPr>
          <a:lstStyle/>
          <a:p>
            <a:r>
              <a:rPr lang="en-US" sz="2400" dirty="0"/>
              <a:t>Execution of constructors proceeds </a:t>
            </a:r>
            <a:r>
              <a:rPr lang="en-US" sz="2400" dirty="0">
                <a:solidFill>
                  <a:schemeClr val="accent6">
                    <a:lumMod val="75000"/>
                  </a:schemeClr>
                </a:solidFill>
              </a:rPr>
              <a:t>top-down</a:t>
            </a:r>
            <a:r>
              <a:rPr lang="en-US" sz="2400" dirty="0">
                <a:solidFill>
                  <a:srgbClr val="E46C0A"/>
                </a:solidFill>
              </a:rPr>
              <a:t> </a:t>
            </a:r>
            <a:r>
              <a:rPr lang="en-US" sz="2400" dirty="0"/>
              <a:t>along the inheritance hierarchy</a:t>
            </a:r>
          </a:p>
          <a:p>
            <a:r>
              <a:rPr lang="en-US" sz="2400" dirty="0"/>
              <a:t>In this way, when a method of the child class is executed (constructor included), the super-class is completely initialized already</a:t>
            </a:r>
          </a:p>
        </p:txBody>
      </p:sp>
      <p:sp>
        <p:nvSpPr>
          <p:cNvPr id="5" name="Content Placeholder 4">
            <a:extLst>
              <a:ext uri="{FF2B5EF4-FFF2-40B4-BE49-F238E27FC236}">
                <a16:creationId xmlns:a16="http://schemas.microsoft.com/office/drawing/2014/main" id="{C3D3FCC1-82EF-D64E-B888-768F80F897FF}"/>
              </a:ext>
            </a:extLst>
          </p:cNvPr>
          <p:cNvSpPr>
            <a:spLocks noGrp="1"/>
          </p:cNvSpPr>
          <p:nvPr>
            <p:ph sz="half" idx="2"/>
          </p:nvPr>
        </p:nvSpPr>
        <p:spPr/>
        <p:txBody>
          <a:bodyPr>
            <a:normAutofit/>
          </a:bodyPr>
          <a:lstStyle/>
          <a:p>
            <a:pPr marL="0" indent="0">
              <a:buNone/>
            </a:pPr>
            <a:r>
              <a:rPr lang="en-US" sz="1400" dirty="0">
                <a:latin typeface="Consolas"/>
                <a:cs typeface="Consolas"/>
              </a:rPr>
              <a:t>class </a:t>
            </a:r>
            <a:r>
              <a:rPr lang="en-US" sz="1400" dirty="0">
                <a:solidFill>
                  <a:srgbClr val="F79646"/>
                </a:solidFill>
                <a:latin typeface="Consolas"/>
                <a:cs typeface="Consolas"/>
              </a:rPr>
              <a:t>Car</a:t>
            </a:r>
            <a:r>
              <a:rPr lang="en-US" sz="1400" dirty="0">
                <a:latin typeface="Consolas"/>
                <a:cs typeface="Consolas"/>
              </a:rPr>
              <a:t>{</a:t>
            </a:r>
          </a:p>
          <a:p>
            <a:pPr marL="0" indent="0">
              <a:buNone/>
            </a:pPr>
            <a:r>
              <a:rPr lang="en-US" sz="1400" dirty="0">
                <a:latin typeface="Consolas"/>
                <a:cs typeface="Consolas"/>
              </a:rPr>
              <a:t>	Car() {</a:t>
            </a:r>
          </a:p>
          <a:p>
            <a:pPr marL="0" indent="0">
              <a:buNone/>
            </a:pPr>
            <a:r>
              <a:rPr lang="en-US" sz="1400" dirty="0">
                <a:latin typeface="Consolas"/>
                <a:cs typeface="Consolas"/>
              </a:rPr>
              <a:t>		</a:t>
            </a:r>
            <a:r>
              <a:rPr lang="en-US" sz="1400" i="1" dirty="0">
                <a:latin typeface="Consolas"/>
                <a:cs typeface="Consolas"/>
              </a:rPr>
              <a:t>super(); </a:t>
            </a:r>
          </a:p>
          <a:p>
            <a:pPr marL="0" indent="0">
              <a:buNone/>
            </a:pPr>
            <a:r>
              <a:rPr lang="en-US" sz="1400" dirty="0">
                <a:latin typeface="Consolas"/>
                <a:cs typeface="Consolas"/>
              </a:rPr>
              <a:t>		</a:t>
            </a:r>
            <a:r>
              <a:rPr lang="en-US" sz="1400" dirty="0" err="1">
                <a:latin typeface="Consolas"/>
                <a:cs typeface="Consolas"/>
              </a:rPr>
              <a:t>System.out.println</a:t>
            </a:r>
            <a:r>
              <a:rPr lang="en-US" sz="1400" dirty="0">
                <a:latin typeface="Consolas"/>
                <a:cs typeface="Consolas"/>
              </a:rPr>
              <a:t>(“Car”); </a:t>
            </a:r>
          </a:p>
          <a:p>
            <a:pPr marL="0" indent="0">
              <a:buNone/>
            </a:pPr>
            <a:r>
              <a:rPr lang="en-US" sz="1400" dirty="0">
                <a:latin typeface="Consolas"/>
                <a:cs typeface="Consolas"/>
              </a:rPr>
              <a:t>	}</a:t>
            </a:r>
          </a:p>
          <a:p>
            <a:pPr marL="0" indent="0">
              <a:buNone/>
            </a:pPr>
            <a:r>
              <a:rPr lang="en-US" sz="1400" dirty="0">
                <a:latin typeface="Consolas"/>
                <a:cs typeface="Consolas"/>
              </a:rPr>
              <a:t>}</a:t>
            </a:r>
          </a:p>
          <a:p>
            <a:pPr marL="0" indent="0">
              <a:buNone/>
            </a:pPr>
            <a:r>
              <a:rPr lang="en-US" sz="1400" dirty="0">
                <a:latin typeface="Consolas"/>
                <a:cs typeface="Consolas"/>
              </a:rPr>
              <a:t>class </a:t>
            </a:r>
            <a:r>
              <a:rPr lang="en-US" sz="1400" dirty="0" err="1">
                <a:solidFill>
                  <a:srgbClr val="F79646"/>
                </a:solidFill>
                <a:latin typeface="Consolas"/>
                <a:cs typeface="Consolas"/>
              </a:rPr>
              <a:t>SDCar</a:t>
            </a:r>
            <a:r>
              <a:rPr lang="en-US" sz="1400" dirty="0">
                <a:solidFill>
                  <a:srgbClr val="F79646"/>
                </a:solidFill>
                <a:latin typeface="Consolas"/>
                <a:cs typeface="Consolas"/>
              </a:rPr>
              <a:t> </a:t>
            </a:r>
            <a:r>
              <a:rPr lang="en-US" sz="1400" dirty="0">
                <a:latin typeface="Consolas"/>
                <a:cs typeface="Consolas"/>
              </a:rPr>
              <a:t>extends </a:t>
            </a:r>
            <a:r>
              <a:rPr lang="en-US" sz="1400" dirty="0">
                <a:solidFill>
                  <a:srgbClr val="F79646"/>
                </a:solidFill>
                <a:latin typeface="Consolas"/>
                <a:cs typeface="Consolas"/>
              </a:rPr>
              <a:t>Car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SDCar</a:t>
            </a:r>
            <a:r>
              <a:rPr lang="en-US" sz="1400" dirty="0">
                <a:latin typeface="Consolas"/>
                <a:cs typeface="Consolas"/>
              </a:rPr>
              <a:t>() {</a:t>
            </a:r>
          </a:p>
          <a:p>
            <a:pPr marL="0" indent="0">
              <a:buNone/>
            </a:pPr>
            <a:r>
              <a:rPr lang="en-US" sz="1400" dirty="0">
                <a:latin typeface="Consolas"/>
                <a:cs typeface="Consolas"/>
              </a:rPr>
              <a:t>		</a:t>
            </a:r>
            <a:r>
              <a:rPr lang="en-US" sz="1400" i="1" dirty="0">
                <a:latin typeface="Consolas"/>
                <a:cs typeface="Consolas"/>
              </a:rPr>
              <a:t>super();  </a:t>
            </a:r>
          </a:p>
          <a:p>
            <a:pPr marL="0" indent="0">
              <a:buNone/>
            </a:pPr>
            <a:r>
              <a:rPr lang="en-US" sz="1400" dirty="0">
                <a:latin typeface="Consolas"/>
                <a:cs typeface="Consolas"/>
              </a:rPr>
              <a:t>		</a:t>
            </a:r>
            <a:r>
              <a:rPr lang="en-US" sz="1400" dirty="0" err="1">
                <a:latin typeface="Consolas"/>
                <a:cs typeface="Consolas"/>
              </a:rPr>
              <a:t>System.out.println</a:t>
            </a:r>
            <a:r>
              <a:rPr lang="en-US" sz="1400" dirty="0">
                <a:latin typeface="Consolas"/>
                <a:cs typeface="Consolas"/>
              </a:rPr>
              <a:t>(“</a:t>
            </a:r>
            <a:r>
              <a:rPr lang="en-US" sz="1400" dirty="0" err="1">
                <a:latin typeface="Consolas"/>
                <a:cs typeface="Consolas"/>
              </a:rPr>
              <a:t>SDCar</a:t>
            </a:r>
            <a:r>
              <a:rPr lang="en-US" sz="1400" dirty="0">
                <a:latin typeface="Consolas"/>
                <a:cs typeface="Consolas"/>
              </a:rPr>
              <a:t>”);</a:t>
            </a:r>
          </a:p>
          <a:p>
            <a:pPr marL="0" indent="0">
              <a:buNone/>
            </a:pPr>
            <a:r>
              <a:rPr lang="en-US" sz="1400" dirty="0">
                <a:latin typeface="Consolas"/>
                <a:cs typeface="Consolas"/>
              </a:rPr>
              <a:t>	}</a:t>
            </a:r>
          </a:p>
          <a:p>
            <a:pPr marL="0" indent="0">
              <a:buNone/>
            </a:pP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 Which output?</a:t>
            </a:r>
          </a:p>
          <a:p>
            <a:pPr marL="0" indent="0">
              <a:buNone/>
            </a:pPr>
            <a:r>
              <a:rPr lang="en-US" sz="1400" dirty="0" err="1">
                <a:latin typeface="Consolas"/>
                <a:cs typeface="Consolas"/>
              </a:rPr>
              <a:t>SDCar</a:t>
            </a:r>
            <a:r>
              <a:rPr lang="en-US" sz="1400" dirty="0">
                <a:latin typeface="Consolas"/>
                <a:cs typeface="Consolas"/>
              </a:rPr>
              <a:t> c = new </a:t>
            </a:r>
            <a:r>
              <a:rPr lang="en-US" sz="1400" dirty="0" err="1">
                <a:latin typeface="Consolas"/>
                <a:cs typeface="Consolas"/>
              </a:rPr>
              <a:t>SDCar</a:t>
            </a:r>
            <a:r>
              <a:rPr lang="en-US" sz="1400" dirty="0">
                <a:latin typeface="Consolas"/>
                <a:cs typeface="Consolas"/>
              </a:rPr>
              <a:t>();  </a:t>
            </a:r>
            <a:endParaRPr lang="en-GB" sz="1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57</a:t>
            </a:fld>
            <a:endParaRPr lang="it-IT" dirty="0"/>
          </a:p>
        </p:txBody>
      </p:sp>
    </p:spTree>
    <p:extLst>
      <p:ext uri="{BB962C8B-B14F-4D97-AF65-F5344CB8AC3E}">
        <p14:creationId xmlns:p14="http://schemas.microsoft.com/office/powerpoint/2010/main" val="37389222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Overriding and Polymorphism</a:t>
            </a:r>
          </a:p>
        </p:txBody>
      </p:sp>
      <p:sp>
        <p:nvSpPr>
          <p:cNvPr id="3" name="Content Placeholder 2"/>
          <p:cNvSpPr>
            <a:spLocks noGrp="1"/>
          </p:cNvSpPr>
          <p:nvPr>
            <p:ph sz="half" idx="1"/>
          </p:nvPr>
        </p:nvSpPr>
        <p:spPr/>
        <p:txBody>
          <a:bodyPr>
            <a:normAutofit fontScale="92500" lnSpcReduction="10000"/>
          </a:bodyPr>
          <a:lstStyle/>
          <a:p>
            <a:r>
              <a:rPr lang="en-US" dirty="0">
                <a:latin typeface="Calibri"/>
                <a:cs typeface="Calibri"/>
              </a:rPr>
              <a:t>When using collections of objects belonging to a hierarchy of classes, </a:t>
            </a:r>
            <a:r>
              <a:rPr lang="en-US" dirty="0">
                <a:solidFill>
                  <a:schemeClr val="accent6">
                    <a:lumMod val="75000"/>
                  </a:schemeClr>
                </a:solidFill>
                <a:latin typeface="Calibri"/>
                <a:cs typeface="Calibri"/>
              </a:rPr>
              <a:t>the actual methods which are called are known only at runtime. </a:t>
            </a:r>
          </a:p>
          <a:p>
            <a:r>
              <a:rPr lang="en-US" dirty="0">
                <a:latin typeface="Calibri"/>
                <a:cs typeface="Calibri"/>
              </a:rPr>
              <a:t>The same method call (methods with the same signature) might have different results (</a:t>
            </a:r>
            <a:r>
              <a:rPr lang="en-US" dirty="0">
                <a:solidFill>
                  <a:schemeClr val="accent6">
                    <a:lumMod val="75000"/>
                  </a:schemeClr>
                </a:solidFill>
                <a:latin typeface="Calibri"/>
                <a:cs typeface="Calibri"/>
              </a:rPr>
              <a:t>polymorphism</a:t>
            </a:r>
            <a:r>
              <a:rPr lang="en-US" dirty="0">
                <a:latin typeface="Calibri"/>
                <a:cs typeface="Calibri"/>
              </a:rPr>
              <a:t>) depending on the actual class of the object.</a:t>
            </a:r>
          </a:p>
          <a:p>
            <a:endParaRPr lang="en-US" dirty="0">
              <a:latin typeface="Calibri"/>
              <a:cs typeface="Calibri"/>
            </a:endParaRPr>
          </a:p>
          <a:p>
            <a:pPr marL="0" indent="0">
              <a:buNone/>
            </a:pPr>
            <a:r>
              <a:rPr lang="en-US" sz="2000" dirty="0">
                <a:cs typeface="Calibri"/>
              </a:rPr>
              <a:t>* https://</a:t>
            </a:r>
            <a:r>
              <a:rPr lang="en-US" sz="2000" dirty="0" err="1">
                <a:cs typeface="Calibri"/>
              </a:rPr>
              <a:t>en.wikipedia.org</a:t>
            </a:r>
            <a:r>
              <a:rPr lang="en-US" sz="2000" dirty="0">
                <a:cs typeface="Calibri"/>
              </a:rPr>
              <a:t>/wiki/</a:t>
            </a:r>
            <a:r>
              <a:rPr lang="en-US" sz="2000" dirty="0" err="1">
                <a:cs typeface="Calibri"/>
              </a:rPr>
              <a:t>Late_binding</a:t>
            </a:r>
            <a:endParaRPr lang="en-US" sz="2000" dirty="0">
              <a:latin typeface="Calibri"/>
              <a:cs typeface="Calibri"/>
            </a:endParaRPr>
          </a:p>
        </p:txBody>
      </p:sp>
      <p:sp>
        <p:nvSpPr>
          <p:cNvPr id="5" name="Content Placeholder 4">
            <a:extLst>
              <a:ext uri="{FF2B5EF4-FFF2-40B4-BE49-F238E27FC236}">
                <a16:creationId xmlns:a16="http://schemas.microsoft.com/office/drawing/2014/main" id="{B593F9C7-56C8-804A-9A21-599502278A1C}"/>
              </a:ext>
            </a:extLst>
          </p:cNvPr>
          <p:cNvSpPr>
            <a:spLocks noGrp="1"/>
          </p:cNvSpPr>
          <p:nvPr>
            <p:ph sz="half" idx="2"/>
          </p:nvPr>
        </p:nvSpPr>
        <p:spPr/>
        <p:txBody>
          <a:bodyPr>
            <a:normAutofit fontScale="92500" lnSpcReduction="10000"/>
          </a:bodyPr>
          <a:lstStyle/>
          <a:p>
            <a:pPr marL="0" indent="0">
              <a:buNone/>
            </a:pPr>
            <a:r>
              <a:rPr lang="en-US" sz="1600" dirty="0">
                <a:latin typeface="Consolas"/>
                <a:cs typeface="Consolas"/>
              </a:rPr>
              <a:t>Car[] garage = new Car[4];</a:t>
            </a:r>
          </a:p>
          <a:p>
            <a:pPr marL="0" indent="0">
              <a:buNone/>
            </a:pPr>
            <a:endParaRPr lang="en-US" sz="1600" dirty="0">
              <a:latin typeface="Consolas"/>
              <a:cs typeface="Consolas"/>
            </a:endParaRPr>
          </a:p>
          <a:p>
            <a:pPr marL="0" indent="0">
              <a:buNone/>
            </a:pPr>
            <a:r>
              <a:rPr lang="en-US" sz="1600" dirty="0">
                <a:latin typeface="Consolas"/>
                <a:cs typeface="Consolas"/>
              </a:rPr>
              <a:t>garage[0] = new Car();</a:t>
            </a:r>
          </a:p>
          <a:p>
            <a:pPr marL="0" indent="0">
              <a:buNone/>
            </a:pPr>
            <a:r>
              <a:rPr lang="en-US" sz="1600" dirty="0">
                <a:latin typeface="Consolas"/>
                <a:cs typeface="Consolas"/>
              </a:rPr>
              <a:t>garage[1] = new </a:t>
            </a:r>
            <a:r>
              <a:rPr lang="en-US" sz="1600" dirty="0" err="1">
                <a:latin typeface="Consolas"/>
                <a:cs typeface="Consolas"/>
              </a:rPr>
              <a:t>SDCar</a:t>
            </a:r>
            <a:r>
              <a:rPr lang="en-US" sz="1600" dirty="0">
                <a:latin typeface="Consolas"/>
                <a:cs typeface="Consolas"/>
              </a:rPr>
              <a:t>();</a:t>
            </a:r>
          </a:p>
          <a:p>
            <a:pPr marL="0" indent="0">
              <a:buNone/>
            </a:pPr>
            <a:r>
              <a:rPr lang="en-US" sz="1600" dirty="0">
                <a:latin typeface="Consolas"/>
                <a:cs typeface="Consolas"/>
              </a:rPr>
              <a:t>garage[2] = new </a:t>
            </a:r>
            <a:r>
              <a:rPr lang="en-US" sz="1600" dirty="0" err="1">
                <a:latin typeface="Consolas"/>
                <a:cs typeface="Consolas"/>
              </a:rPr>
              <a:t>SDCar</a:t>
            </a:r>
            <a:r>
              <a:rPr lang="en-US" sz="1600" dirty="0">
                <a:latin typeface="Consolas"/>
                <a:cs typeface="Consolas"/>
              </a:rPr>
              <a:t>();</a:t>
            </a:r>
          </a:p>
          <a:p>
            <a:pPr marL="0" indent="0">
              <a:buNone/>
            </a:pPr>
            <a:r>
              <a:rPr lang="en-US" sz="1600" dirty="0">
                <a:latin typeface="Consolas"/>
                <a:cs typeface="Consolas"/>
              </a:rPr>
              <a:t>garage[3] = new Car();</a:t>
            </a:r>
          </a:p>
          <a:p>
            <a:pPr marL="0" indent="0">
              <a:buNone/>
            </a:pPr>
            <a:endParaRPr lang="en-US" sz="1600" dirty="0">
              <a:latin typeface="Consolas"/>
              <a:cs typeface="Consolas"/>
            </a:endParaRPr>
          </a:p>
          <a:p>
            <a:pPr marL="0" indent="0">
              <a:buNone/>
            </a:pPr>
            <a:r>
              <a:rPr lang="en-US" sz="1600" dirty="0">
                <a:latin typeface="Consolas"/>
                <a:cs typeface="Consolas"/>
              </a:rPr>
              <a:t>for(Car c : garage) {</a:t>
            </a:r>
          </a:p>
          <a:p>
            <a:pPr marL="0" indent="0">
              <a:buNone/>
            </a:pPr>
            <a:r>
              <a:rPr lang="en-US" sz="1600" dirty="0">
                <a:solidFill>
                  <a:schemeClr val="accent6">
                    <a:lumMod val="75000"/>
                  </a:schemeClr>
                </a:solidFill>
                <a:latin typeface="Consolas"/>
                <a:cs typeface="Consolas"/>
              </a:rPr>
              <a:t>	</a:t>
            </a:r>
            <a:r>
              <a:rPr lang="en-US" sz="1600" dirty="0" err="1">
                <a:solidFill>
                  <a:schemeClr val="accent6">
                    <a:lumMod val="75000"/>
                  </a:schemeClr>
                </a:solidFill>
                <a:latin typeface="Consolas"/>
                <a:cs typeface="Consolas"/>
              </a:rPr>
              <a:t>c.turnOn</a:t>
            </a:r>
            <a:r>
              <a:rPr lang="en-US" sz="1600" dirty="0">
                <a:solidFill>
                  <a:schemeClr val="accent6">
                    <a:lumMod val="75000"/>
                  </a:schemeClr>
                </a:solidFill>
                <a:latin typeface="Consolas"/>
                <a:cs typeface="Consolas"/>
              </a:rPr>
              <a:t>();</a:t>
            </a:r>
          </a:p>
          <a:p>
            <a:pPr marL="0" indent="0">
              <a:buNone/>
            </a:pP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solidFill>
                  <a:schemeClr val="accent6">
                    <a:lumMod val="75000"/>
                  </a:schemeClr>
                </a:solidFill>
                <a:latin typeface="Consolas"/>
                <a:cs typeface="Consolas"/>
              </a:rPr>
              <a:t>/* </a:t>
            </a:r>
          </a:p>
          <a:p>
            <a:pPr marL="0" indent="0">
              <a:buNone/>
            </a:pPr>
            <a:r>
              <a:rPr lang="en-US" sz="1600" dirty="0">
                <a:solidFill>
                  <a:schemeClr val="accent6">
                    <a:lumMod val="75000"/>
                  </a:schemeClr>
                </a:solidFill>
                <a:latin typeface="Consolas"/>
                <a:cs typeface="Consolas"/>
              </a:rPr>
              <a:t>Which method is actually called</a:t>
            </a:r>
          </a:p>
          <a:p>
            <a:pPr marL="0" indent="0">
              <a:buNone/>
            </a:pPr>
            <a:r>
              <a:rPr lang="en-US" sz="1600" dirty="0">
                <a:solidFill>
                  <a:schemeClr val="accent6">
                    <a:lumMod val="75000"/>
                  </a:schemeClr>
                </a:solidFill>
                <a:latin typeface="Consolas"/>
                <a:cs typeface="Consolas"/>
              </a:rPr>
              <a:t>is not knowable at compile time! </a:t>
            </a:r>
          </a:p>
          <a:p>
            <a:pPr marL="0" indent="0">
              <a:buNone/>
            </a:pPr>
            <a:r>
              <a:rPr lang="en-US" sz="1600" dirty="0">
                <a:solidFill>
                  <a:schemeClr val="accent6">
                    <a:lumMod val="75000"/>
                  </a:schemeClr>
                </a:solidFill>
                <a:latin typeface="Consolas"/>
                <a:cs typeface="Consolas"/>
              </a:rPr>
              <a:t>*/</a:t>
            </a:r>
            <a:endParaRPr lang="en-US" sz="1600" dirty="0">
              <a:latin typeface="Consolas"/>
              <a:cs typeface="Consolas"/>
            </a:endParaRPr>
          </a:p>
          <a:p>
            <a:pPr marL="0" indent="0">
              <a:buNone/>
            </a:pPr>
            <a:endParaRPr lang="en-GB" sz="1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58</a:t>
            </a:fld>
            <a:endParaRPr lang="it-IT" dirty="0"/>
          </a:p>
        </p:txBody>
      </p:sp>
    </p:spTree>
    <p:extLst>
      <p:ext uri="{BB962C8B-B14F-4D97-AF65-F5344CB8AC3E}">
        <p14:creationId xmlns:p14="http://schemas.microsoft.com/office/powerpoint/2010/main" val="28176909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err="1"/>
              <a:t>Java.lang.Object</a:t>
            </a:r>
            <a:endParaRPr lang="it-IT" dirty="0"/>
          </a:p>
        </p:txBody>
      </p:sp>
    </p:spTree>
    <p:extLst>
      <p:ext uri="{BB962C8B-B14F-4D97-AF65-F5344CB8AC3E}">
        <p14:creationId xmlns:p14="http://schemas.microsoft.com/office/powerpoint/2010/main" val="2417169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creation</a:t>
            </a:r>
          </a:p>
        </p:txBody>
      </p:sp>
      <p:sp>
        <p:nvSpPr>
          <p:cNvPr id="3" name="Content Placeholder 2"/>
          <p:cNvSpPr>
            <a:spLocks noGrp="1"/>
          </p:cNvSpPr>
          <p:nvPr>
            <p:ph sz="half" idx="1"/>
          </p:nvPr>
        </p:nvSpPr>
        <p:spPr/>
        <p:txBody>
          <a:bodyPr>
            <a:normAutofit/>
          </a:bodyPr>
          <a:lstStyle/>
          <a:p>
            <a:r>
              <a:rPr lang="en-US" sz="1800" dirty="0"/>
              <a:t>The creation of an object is made with the keyword </a:t>
            </a:r>
            <a:r>
              <a:rPr lang="en-US" sz="1800" dirty="0">
                <a:solidFill>
                  <a:schemeClr val="accent6">
                    <a:lumMod val="75000"/>
                  </a:schemeClr>
                </a:solidFill>
              </a:rPr>
              <a:t>new</a:t>
            </a:r>
            <a:r>
              <a:rPr lang="en-US" sz="1800" dirty="0"/>
              <a:t> which creates a new instance of the specified class, and allocates it in memory (heap) </a:t>
            </a:r>
          </a:p>
          <a:p>
            <a:pPr lvl="1"/>
            <a:r>
              <a:rPr lang="en-US" sz="1600" dirty="0">
                <a:solidFill>
                  <a:schemeClr val="accent6">
                    <a:lumMod val="75000"/>
                  </a:schemeClr>
                </a:solidFill>
              </a:rPr>
              <a:t>new</a:t>
            </a:r>
            <a:r>
              <a:rPr lang="en-US" sz="1600" dirty="0"/>
              <a:t> calls the constructor method of the class (</a:t>
            </a:r>
            <a:r>
              <a:rPr lang="en-US" sz="1600" dirty="0">
                <a:solidFill>
                  <a:srgbClr val="E46C0A"/>
                </a:solidFill>
              </a:rPr>
              <a:t>a method without return type and with the same name of the Class</a:t>
            </a:r>
            <a:r>
              <a:rPr lang="en-US" sz="1600" dirty="0"/>
              <a:t>) </a:t>
            </a:r>
          </a:p>
          <a:p>
            <a:pPr lvl="1"/>
            <a:r>
              <a:rPr lang="en-US" sz="1600" dirty="0">
                <a:solidFill>
                  <a:schemeClr val="accent6">
                    <a:lumMod val="75000"/>
                  </a:schemeClr>
                </a:solidFill>
              </a:rPr>
              <a:t>new</a:t>
            </a:r>
            <a:r>
              <a:rPr lang="en-US" sz="1600" dirty="0"/>
              <a:t> returns a reference to the portion of memory containing the created object </a:t>
            </a:r>
          </a:p>
          <a:p>
            <a:endParaRPr lang="en-US" sz="1800" dirty="0"/>
          </a:p>
        </p:txBody>
      </p:sp>
      <p:sp>
        <p:nvSpPr>
          <p:cNvPr id="5" name="Content Placeholder 4">
            <a:extLst>
              <a:ext uri="{FF2B5EF4-FFF2-40B4-BE49-F238E27FC236}">
                <a16:creationId xmlns:a16="http://schemas.microsoft.com/office/drawing/2014/main" id="{7F73BC8B-F679-CF48-8214-0F001D00FED3}"/>
              </a:ext>
            </a:extLst>
          </p:cNvPr>
          <p:cNvSpPr>
            <a:spLocks noGrp="1"/>
          </p:cNvSpPr>
          <p:nvPr>
            <p:ph sz="half" idx="2"/>
          </p:nvPr>
        </p:nvSpPr>
        <p:spPr/>
        <p:txBody>
          <a:bodyPr>
            <a:normAutofit/>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Car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boolean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brand;</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color;</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latin typeface="Consolas" panose="020B0609020204030204" pitchFamily="49" charset="0"/>
                <a:cs typeface="Consolas" panose="020B0609020204030204" pitchFamily="49" charset="0"/>
              </a:rPr>
              <a:t>	public Car(</a:t>
            </a:r>
            <a:r>
              <a:rPr lang="it-IT" sz="1200" dirty="0" err="1">
                <a:latin typeface="Consolas" panose="020B0609020204030204" pitchFamily="49" charset="0"/>
                <a:cs typeface="Consolas" panose="020B0609020204030204" pitchFamily="49" charset="0"/>
              </a:rPr>
              <a:t>boolean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brand,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color)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this.isOn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this.brand</a:t>
            </a:r>
            <a:r>
              <a:rPr lang="it-IT" sz="1200" dirty="0">
                <a:latin typeface="Consolas" panose="020B0609020204030204" pitchFamily="49" charset="0"/>
                <a:cs typeface="Consolas" panose="020B0609020204030204" pitchFamily="49" charset="0"/>
              </a:rPr>
              <a:t> = brand;</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this.color</a:t>
            </a:r>
            <a:r>
              <a:rPr lang="it-IT" sz="1200" dirty="0">
                <a:latin typeface="Consolas" panose="020B0609020204030204" pitchFamily="49" charset="0"/>
                <a:cs typeface="Consolas" panose="020B0609020204030204" pitchFamily="49" charset="0"/>
              </a:rPr>
              <a:t> = color;</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 ... */</a:t>
            </a:r>
          </a:p>
          <a:p>
            <a:pPr marL="0" indent="0">
              <a:buNone/>
            </a:pPr>
            <a:r>
              <a:rPr lang="it-IT" sz="1200" dirty="0">
                <a:latin typeface="Consolas" panose="020B0609020204030204" pitchFamily="49" charset="0"/>
                <a:cs typeface="Consolas" panose="020B0609020204030204" pitchFamily="49" charset="0"/>
              </a:rPr>
              <a:t>}</a:t>
            </a:r>
          </a:p>
          <a:p>
            <a:pPr marL="0" indent="0">
              <a:buNone/>
            </a:pPr>
            <a:endParaRPr lang="en-US" sz="1200" dirty="0">
              <a:latin typeface="Consolas" panose="020B0609020204030204" pitchFamily="49" charset="0"/>
              <a:cs typeface="Consolas" panose="020B0609020204030204" pitchFamily="49" charset="0"/>
            </a:endParaRPr>
          </a:p>
          <a:p>
            <a:pPr marL="0" indent="0">
              <a:buNone/>
            </a:pPr>
            <a:r>
              <a:rPr lang="en-US" sz="1200" dirty="0">
                <a:latin typeface="Consolas" panose="020B0609020204030204" pitchFamily="49" charset="0"/>
                <a:cs typeface="Consolas" panose="020B0609020204030204" pitchFamily="49" charset="0"/>
              </a:rPr>
              <a:t>Car c1 = new Car(Red, Fiat, False); </a:t>
            </a:r>
          </a:p>
          <a:p>
            <a:pPr marL="0" indent="0">
              <a:buNone/>
            </a:pPr>
            <a:r>
              <a:rPr lang="en-US" sz="1200" dirty="0">
                <a:latin typeface="Consolas" panose="020B0609020204030204" pitchFamily="49" charset="0"/>
                <a:cs typeface="Consolas" panose="020B0609020204030204" pitchFamily="49" charset="0"/>
              </a:rPr>
              <a:t>Car c2 = c1;</a:t>
            </a:r>
          </a:p>
          <a:p>
            <a:pPr marL="0" indent="0">
              <a:buNone/>
            </a:pPr>
            <a:r>
              <a:rPr lang="en-US" sz="1200" dirty="0">
                <a:latin typeface="Consolas" panose="020B0609020204030204" pitchFamily="49" charset="0"/>
                <a:cs typeface="Consolas" panose="020B0609020204030204" pitchFamily="49" charset="0"/>
              </a:rPr>
              <a:t>Car c3 = new Car(White, BMW, True)</a:t>
            </a:r>
          </a:p>
          <a:p>
            <a:endParaRPr lang="en-IT" sz="12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a:t>
            </a:fld>
            <a:endParaRPr lang="it-IT" dirty="0"/>
          </a:p>
        </p:txBody>
      </p:sp>
      <p:pic>
        <p:nvPicPr>
          <p:cNvPr id="7" name="Picture 6" descr="Untitle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0306" y="4077072"/>
            <a:ext cx="5945694" cy="1988840"/>
          </a:xfrm>
          <a:prstGeom prst="rect">
            <a:avLst/>
          </a:prstGeom>
        </p:spPr>
      </p:pic>
    </p:spTree>
    <p:extLst>
      <p:ext uri="{BB962C8B-B14F-4D97-AF65-F5344CB8AC3E}">
        <p14:creationId xmlns:p14="http://schemas.microsoft.com/office/powerpoint/2010/main" val="25452391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err="1"/>
              <a:t>Java.lang.Object</a:t>
            </a:r>
            <a:endParaRPr lang="en-US" sz="4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60</a:t>
            </a:fld>
            <a:endParaRPr lang="it-IT" dirty="0"/>
          </a:p>
        </p:txBody>
      </p:sp>
      <p:pic>
        <p:nvPicPr>
          <p:cNvPr id="7" name="Content Placeholder 4" descr="Screen Shot 2017-03-03 at 14.47.47.png">
            <a:extLst>
              <a:ext uri="{FF2B5EF4-FFF2-40B4-BE49-F238E27FC236}">
                <a16:creationId xmlns:a16="http://schemas.microsoft.com/office/drawing/2014/main" id="{B5DB72A1-78CF-4F4F-ACD3-703FF8D0032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rcRect l="-8503" r="-8503"/>
          <a:stretch>
            <a:fillRect/>
          </a:stretch>
        </p:blipFill>
        <p:spPr>
          <a:xfrm>
            <a:off x="1981220" y="1600200"/>
            <a:ext cx="8229559" cy="4525963"/>
          </a:xfrm>
        </p:spPr>
      </p:pic>
    </p:spTree>
    <p:extLst>
      <p:ext uri="{BB962C8B-B14F-4D97-AF65-F5344CB8AC3E}">
        <p14:creationId xmlns:p14="http://schemas.microsoft.com/office/powerpoint/2010/main" val="37800596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a:t>Java.lang.Object</a:t>
            </a:r>
            <a:endParaRPr lang="en-US" sz="4000" dirty="0"/>
          </a:p>
        </p:txBody>
      </p:sp>
      <p:sp>
        <p:nvSpPr>
          <p:cNvPr id="3" name="Content Placeholder 2"/>
          <p:cNvSpPr>
            <a:spLocks noGrp="1"/>
          </p:cNvSpPr>
          <p:nvPr>
            <p:ph idx="1"/>
          </p:nvPr>
        </p:nvSpPr>
        <p:spPr/>
        <p:txBody>
          <a:bodyPr>
            <a:normAutofit/>
          </a:bodyPr>
          <a:lstStyle/>
          <a:p>
            <a:r>
              <a:rPr lang="en-US" sz="2600" dirty="0">
                <a:solidFill>
                  <a:schemeClr val="accent6">
                    <a:lumMod val="75000"/>
                  </a:schemeClr>
                </a:solidFill>
              </a:rPr>
              <a:t>All objects can be seen as Object instances</a:t>
            </a:r>
          </a:p>
          <a:p>
            <a:r>
              <a:rPr lang="en-US" sz="2600" dirty="0">
                <a:solidFill>
                  <a:schemeClr val="accent6">
                    <a:lumMod val="75000"/>
                  </a:schemeClr>
                </a:solidFill>
              </a:rPr>
              <a:t>Object defines basic services</a:t>
            </a:r>
            <a:r>
              <a:rPr lang="en-US" sz="2600" dirty="0"/>
              <a:t>, which are useful for all classes. They are often overridden in sub-classes. For example:</a:t>
            </a:r>
          </a:p>
          <a:p>
            <a:pPr lvl="1"/>
            <a:r>
              <a:rPr lang="en-US" sz="2600" dirty="0" err="1"/>
              <a:t>toString</a:t>
            </a:r>
            <a:r>
              <a:rPr lang="en-US" sz="2600" dirty="0"/>
              <a:t>(): returns a string representation</a:t>
            </a:r>
          </a:p>
          <a:p>
            <a:pPr lvl="1"/>
            <a:r>
              <a:rPr lang="it-IT" sz="2600" dirty="0" err="1"/>
              <a:t>equals</a:t>
            </a:r>
            <a:r>
              <a:rPr lang="it-IT" sz="2600" dirty="0"/>
              <a:t>(Object o): </a:t>
            </a:r>
            <a:r>
              <a:rPr lang="it-IT" sz="2600" dirty="0" err="1"/>
              <a:t>tests</a:t>
            </a:r>
            <a:r>
              <a:rPr lang="it-IT" sz="2600" dirty="0"/>
              <a:t> </a:t>
            </a:r>
            <a:r>
              <a:rPr lang="it-IT" sz="2600" dirty="0" err="1"/>
              <a:t>content</a:t>
            </a:r>
            <a:r>
              <a:rPr lang="it-IT" sz="2600" dirty="0"/>
              <a:t> </a:t>
            </a:r>
            <a:r>
              <a:rPr lang="it-IT" sz="2600" dirty="0" err="1"/>
              <a:t>equality</a:t>
            </a:r>
            <a:endParaRPr lang="it-IT" sz="2600" dirty="0"/>
          </a:p>
          <a:p>
            <a:pPr lvl="1"/>
            <a:r>
              <a:rPr lang="it-IT" sz="2600" dirty="0"/>
              <a:t>clone(): </a:t>
            </a:r>
            <a:r>
              <a:rPr lang="it-IT" sz="2600" dirty="0" err="1"/>
              <a:t>returns</a:t>
            </a:r>
            <a:r>
              <a:rPr lang="it-IT" sz="2600" dirty="0"/>
              <a:t> a </a:t>
            </a:r>
            <a:r>
              <a:rPr lang="it-IT" sz="2600" dirty="0" err="1"/>
              <a:t>shallow</a:t>
            </a:r>
            <a:r>
              <a:rPr lang="it-IT" sz="2600" dirty="0"/>
              <a:t> copy of the </a:t>
            </a:r>
            <a:r>
              <a:rPr lang="it-IT" sz="2600" dirty="0" err="1"/>
              <a:t>object</a:t>
            </a:r>
            <a:endParaRPr lang="en-US" sz="2600" dirty="0"/>
          </a:p>
          <a:p>
            <a:endParaRPr lang="en-US" sz="2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61</a:t>
            </a:fld>
            <a:endParaRPr lang="it-IT" dirty="0"/>
          </a:p>
        </p:txBody>
      </p:sp>
    </p:spTree>
    <p:extLst>
      <p:ext uri="{BB962C8B-B14F-4D97-AF65-F5344CB8AC3E}">
        <p14:creationId xmlns:p14="http://schemas.microsoft.com/office/powerpoint/2010/main" val="5204954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toString</a:t>
            </a:r>
            <a:r>
              <a:rPr lang="en-US" dirty="0"/>
              <a:t>()</a:t>
            </a:r>
          </a:p>
        </p:txBody>
      </p:sp>
      <p:sp>
        <p:nvSpPr>
          <p:cNvPr id="3" name="Content Placeholder 2"/>
          <p:cNvSpPr>
            <a:spLocks noGrp="1"/>
          </p:cNvSpPr>
          <p:nvPr>
            <p:ph sz="half" idx="1"/>
          </p:nvPr>
        </p:nvSpPr>
        <p:spPr/>
        <p:txBody>
          <a:bodyPr>
            <a:noAutofit/>
          </a:bodyPr>
          <a:lstStyle/>
          <a:p>
            <a:r>
              <a:rPr lang="en-GB" sz="2000" dirty="0"/>
              <a:t>Every class in Java is a child of the </a:t>
            </a:r>
            <a:r>
              <a:rPr lang="en-GB" sz="2000" i="1" dirty="0"/>
              <a:t>Object</a:t>
            </a:r>
            <a:r>
              <a:rPr lang="en-GB" sz="2000" dirty="0"/>
              <a:t> class either directly or indirectly. And since the </a:t>
            </a:r>
            <a:r>
              <a:rPr lang="en-GB" sz="2000" i="1" dirty="0"/>
              <a:t>Object</a:t>
            </a:r>
            <a:r>
              <a:rPr lang="en-GB" sz="2000" dirty="0"/>
              <a:t> class contains a </a:t>
            </a:r>
            <a:r>
              <a:rPr lang="en-GB" sz="2000" i="1" dirty="0" err="1"/>
              <a:t>toString</a:t>
            </a:r>
            <a:r>
              <a:rPr lang="en-GB" sz="2000" i="1" dirty="0"/>
              <a:t>() </a:t>
            </a:r>
            <a:r>
              <a:rPr lang="en-GB" sz="2000" dirty="0"/>
              <a:t>method, we can call </a:t>
            </a:r>
            <a:r>
              <a:rPr lang="en-GB" sz="2000" i="1" dirty="0" err="1"/>
              <a:t>toString</a:t>
            </a:r>
            <a:r>
              <a:rPr lang="en-GB" sz="2000" i="1" dirty="0"/>
              <a:t>()</a:t>
            </a:r>
            <a:r>
              <a:rPr lang="en-GB" sz="2000" dirty="0"/>
              <a:t> on any instance and get its string representation.</a:t>
            </a:r>
          </a:p>
          <a:p>
            <a:r>
              <a:rPr lang="en-GB" sz="2000" dirty="0"/>
              <a:t>Whenever we print an object reference, </a:t>
            </a:r>
            <a:r>
              <a:rPr lang="en-GB" sz="2000" i="1" dirty="0" err="1"/>
              <a:t>println</a:t>
            </a:r>
            <a:r>
              <a:rPr lang="en-GB" sz="2000" i="1" dirty="0"/>
              <a:t>() </a:t>
            </a:r>
            <a:r>
              <a:rPr lang="en-GB" sz="2000" dirty="0"/>
              <a:t>invokes the </a:t>
            </a:r>
            <a:r>
              <a:rPr lang="en-GB" sz="2000" i="1" dirty="0" err="1"/>
              <a:t>toString</a:t>
            </a:r>
            <a:r>
              <a:rPr lang="en-GB" sz="2000" i="1" dirty="0"/>
              <a:t>()</a:t>
            </a:r>
            <a:r>
              <a:rPr lang="en-GB" sz="2000" dirty="0"/>
              <a:t> method internally. </a:t>
            </a:r>
          </a:p>
          <a:p>
            <a:r>
              <a:rPr lang="en-GB" sz="2000" dirty="0"/>
              <a:t>If we don't define a </a:t>
            </a:r>
            <a:r>
              <a:rPr lang="en-GB" sz="2000" i="1" dirty="0" err="1"/>
              <a:t>toString</a:t>
            </a:r>
            <a:r>
              <a:rPr lang="en-GB" sz="2000" i="1" dirty="0"/>
              <a:t>()</a:t>
            </a:r>
            <a:r>
              <a:rPr lang="en-GB" sz="2000" dirty="0"/>
              <a:t> method in our class, then </a:t>
            </a:r>
            <a:r>
              <a:rPr lang="en-GB" sz="2000" i="1" dirty="0" err="1"/>
              <a:t>Object.toString</a:t>
            </a:r>
            <a:r>
              <a:rPr lang="en-GB" sz="2000" i="1" dirty="0"/>
              <a:t>()</a:t>
            </a:r>
            <a:r>
              <a:rPr lang="en-GB" sz="2000" dirty="0"/>
              <a:t> is invoked.</a:t>
            </a:r>
          </a:p>
          <a:p>
            <a:endParaRPr lang="en-GB" sz="1100" dirty="0">
              <a:latin typeface="Courier"/>
              <a:cs typeface="Courier"/>
            </a:endParaRPr>
          </a:p>
          <a:p>
            <a:endParaRPr lang="en-GB" sz="1100" dirty="0">
              <a:latin typeface="Courier"/>
              <a:cs typeface="Courier"/>
            </a:endParaRPr>
          </a:p>
          <a:p>
            <a:pPr marL="0" indent="0">
              <a:buNone/>
            </a:pPr>
            <a:r>
              <a:rPr lang="en-GB" sz="1100" b="1" dirty="0">
                <a:latin typeface="Consolas" panose="020B0609020204030204" pitchFamily="49" charset="0"/>
                <a:cs typeface="Consolas" panose="020B0609020204030204" pitchFamily="49" charset="0"/>
              </a:rPr>
              <a:t>public</a:t>
            </a:r>
            <a:r>
              <a:rPr lang="en-GB" sz="1100" dirty="0">
                <a:latin typeface="Consolas" panose="020B0609020204030204" pitchFamily="49" charset="0"/>
                <a:cs typeface="Consolas" panose="020B0609020204030204" pitchFamily="49" charset="0"/>
              </a:rPr>
              <a:t> String </a:t>
            </a:r>
            <a:r>
              <a:rPr lang="en-GB" sz="1100" b="1" dirty="0" err="1">
                <a:latin typeface="Consolas" panose="020B0609020204030204" pitchFamily="49" charset="0"/>
                <a:cs typeface="Consolas" panose="020B0609020204030204" pitchFamily="49" charset="0"/>
              </a:rPr>
              <a:t>toString</a:t>
            </a:r>
            <a:r>
              <a:rPr lang="en-GB" sz="1100" dirty="0">
                <a:latin typeface="Consolas" panose="020B0609020204030204" pitchFamily="49" charset="0"/>
                <a:cs typeface="Consolas" panose="020B0609020204030204" pitchFamily="49" charset="0"/>
              </a:rPr>
              <a:t>() { </a:t>
            </a:r>
          </a:p>
          <a:p>
            <a:pPr marL="0" indent="0">
              <a:buNone/>
            </a:pPr>
            <a:r>
              <a:rPr lang="en-GB" sz="1100" b="1" dirty="0">
                <a:latin typeface="Consolas" panose="020B0609020204030204" pitchFamily="49" charset="0"/>
                <a:cs typeface="Consolas" panose="020B0609020204030204" pitchFamily="49" charset="0"/>
              </a:rPr>
              <a:t>  return </a:t>
            </a:r>
            <a:r>
              <a:rPr lang="en-GB" sz="1100" dirty="0" err="1">
                <a:latin typeface="Consolas" panose="020B0609020204030204" pitchFamily="49" charset="0"/>
                <a:cs typeface="Consolas" panose="020B0609020204030204" pitchFamily="49" charset="0"/>
              </a:rPr>
              <a:t>getClass</a:t>
            </a:r>
            <a:r>
              <a:rPr lang="en-GB" sz="1100" dirty="0">
                <a:latin typeface="Consolas" panose="020B0609020204030204" pitchFamily="49" charset="0"/>
                <a:cs typeface="Consolas" panose="020B0609020204030204" pitchFamily="49" charset="0"/>
              </a:rPr>
              <a:t>().</a:t>
            </a:r>
            <a:r>
              <a:rPr lang="en-GB" sz="1100" dirty="0" err="1">
                <a:latin typeface="Consolas" panose="020B0609020204030204" pitchFamily="49" charset="0"/>
                <a:cs typeface="Consolas" panose="020B0609020204030204" pitchFamily="49" charset="0"/>
              </a:rPr>
              <a:t>getName</a:t>
            </a:r>
            <a:r>
              <a:rPr lang="en-GB" sz="1100" dirty="0">
                <a:latin typeface="Consolas" panose="020B0609020204030204" pitchFamily="49" charset="0"/>
                <a:cs typeface="Consolas" panose="020B0609020204030204" pitchFamily="49" charset="0"/>
              </a:rPr>
              <a:t>()+"@"+</a:t>
            </a:r>
            <a:r>
              <a:rPr lang="en-GB" sz="1100" dirty="0" err="1">
                <a:latin typeface="Consolas" panose="020B0609020204030204" pitchFamily="49" charset="0"/>
                <a:cs typeface="Consolas" panose="020B0609020204030204" pitchFamily="49" charset="0"/>
              </a:rPr>
              <a:t>Integer.toHexString</a:t>
            </a:r>
            <a:r>
              <a:rPr lang="en-GB" sz="1100" dirty="0">
                <a:latin typeface="Consolas" panose="020B0609020204030204" pitchFamily="49" charset="0"/>
                <a:cs typeface="Consolas" panose="020B0609020204030204" pitchFamily="49" charset="0"/>
              </a:rPr>
              <a:t>(</a:t>
            </a:r>
            <a:r>
              <a:rPr lang="en-GB" sz="1100" dirty="0" err="1">
                <a:latin typeface="Consolas" panose="020B0609020204030204" pitchFamily="49" charset="0"/>
                <a:cs typeface="Consolas" panose="020B0609020204030204" pitchFamily="49" charset="0"/>
              </a:rPr>
              <a:t>hashCode</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a:t>
            </a:r>
            <a:endParaRPr lang="en-US" sz="11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6168ABA8-28AE-8245-80A9-B64B0D91BA65}"/>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public class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isOn</a:t>
            </a:r>
            <a:r>
              <a:rPr lang="en-US" dirty="0">
                <a:latin typeface="Consolas"/>
                <a:cs typeface="Consolas"/>
              </a:rPr>
              <a:t>;</a:t>
            </a:r>
          </a:p>
          <a:p>
            <a:pPr marL="0" indent="0">
              <a:buNone/>
            </a:pPr>
            <a:r>
              <a:rPr lang="en-US" dirty="0">
                <a:latin typeface="Consolas"/>
                <a:cs typeface="Consolas"/>
              </a:rPr>
              <a:t>    String brand;</a:t>
            </a:r>
          </a:p>
          <a:p>
            <a:pPr marL="0" indent="0">
              <a:buNone/>
            </a:pPr>
            <a:r>
              <a:rPr lang="en-US" dirty="0">
                <a:latin typeface="Consolas"/>
                <a:cs typeface="Consolas"/>
              </a:rPr>
              <a:t>    String color;</a:t>
            </a:r>
          </a:p>
          <a:p>
            <a:pPr marL="0" indent="0">
              <a:buNone/>
            </a:pPr>
            <a:endParaRPr lang="en-US" dirty="0">
              <a:latin typeface="Consolas"/>
              <a:cs typeface="Consolas"/>
            </a:endParaRPr>
          </a:p>
          <a:p>
            <a:pPr marL="0" indent="0">
              <a:buNone/>
            </a:pPr>
            <a:r>
              <a:rPr lang="en-US" dirty="0">
                <a:latin typeface="Consolas"/>
                <a:cs typeface="Consolas"/>
              </a:rPr>
              <a:t>	public Car(String brand, String color) {</a:t>
            </a:r>
          </a:p>
          <a:p>
            <a:pPr marL="0" indent="0">
              <a:buNone/>
            </a:pPr>
            <a:r>
              <a:rPr lang="en-US" dirty="0">
                <a:latin typeface="Consolas"/>
                <a:cs typeface="Consolas"/>
              </a:rPr>
              <a:t>        </a:t>
            </a:r>
            <a:r>
              <a:rPr lang="en-US" dirty="0" err="1">
                <a:latin typeface="Consolas"/>
                <a:cs typeface="Consolas"/>
              </a:rPr>
              <a:t>this.isOn</a:t>
            </a:r>
            <a:r>
              <a:rPr lang="en-US" dirty="0">
                <a:latin typeface="Consolas"/>
                <a:cs typeface="Consolas"/>
              </a:rPr>
              <a:t> = false;</a:t>
            </a:r>
          </a:p>
          <a:p>
            <a:pPr marL="0" indent="0">
              <a:buNone/>
            </a:pPr>
            <a:r>
              <a:rPr lang="en-US" dirty="0">
                <a:latin typeface="Consolas"/>
                <a:cs typeface="Consolas"/>
              </a:rPr>
              <a:t>        </a:t>
            </a:r>
            <a:r>
              <a:rPr lang="en-US" dirty="0" err="1">
                <a:latin typeface="Consolas"/>
                <a:cs typeface="Consolas"/>
              </a:rPr>
              <a:t>this.brand</a:t>
            </a:r>
            <a:r>
              <a:rPr lang="en-US" dirty="0">
                <a:latin typeface="Consolas"/>
                <a:cs typeface="Consolas"/>
              </a:rPr>
              <a:t> = brand;</a:t>
            </a:r>
          </a:p>
          <a:p>
            <a:pPr marL="0" indent="0">
              <a:buNone/>
            </a:pPr>
            <a:r>
              <a:rPr lang="en-US" dirty="0">
                <a:latin typeface="Consolas"/>
                <a:cs typeface="Consolas"/>
              </a:rPr>
              <a:t>        </a:t>
            </a:r>
            <a:r>
              <a:rPr lang="en-US" dirty="0" err="1">
                <a:latin typeface="Consolas"/>
                <a:cs typeface="Consolas"/>
              </a:rPr>
              <a:t>this.color</a:t>
            </a:r>
            <a:r>
              <a:rPr lang="en-US" dirty="0">
                <a:latin typeface="Consolas"/>
                <a:cs typeface="Consolas"/>
              </a:rPr>
              <a:t> = color;</a:t>
            </a:r>
          </a:p>
          <a:p>
            <a:pPr marL="0" indent="0">
              <a:buNone/>
            </a:pPr>
            <a:r>
              <a:rPr lang="en-US" dirty="0">
                <a:latin typeface="Consolas"/>
                <a:cs typeface="Consolas"/>
              </a:rPr>
              <a:t>    }</a:t>
            </a:r>
          </a:p>
          <a:p>
            <a:pPr marL="0" indent="0">
              <a:buNone/>
            </a:pPr>
            <a:endParaRPr lang="en-US" dirty="0">
              <a:latin typeface="Consolas"/>
              <a:cs typeface="Consolas"/>
            </a:endParaRPr>
          </a:p>
          <a:p>
            <a:pPr marL="0" indent="0">
              <a:buNone/>
            </a:pPr>
            <a:r>
              <a:rPr lang="en-US" dirty="0">
                <a:latin typeface="Consolas"/>
                <a:cs typeface="Consolas"/>
              </a:rPr>
              <a:t>	public static void main(String[] </a:t>
            </a:r>
            <a:r>
              <a:rPr lang="en-US" dirty="0" err="1">
                <a:latin typeface="Consolas"/>
                <a:cs typeface="Consolas"/>
              </a:rPr>
              <a:t>args</a:t>
            </a:r>
            <a:r>
              <a:rPr lang="en-US" dirty="0">
                <a:latin typeface="Consolas"/>
                <a:cs typeface="Consolas"/>
              </a:rPr>
              <a:t>) {</a:t>
            </a:r>
          </a:p>
          <a:p>
            <a:pPr marL="0" indent="0">
              <a:buNone/>
            </a:pPr>
            <a:r>
              <a:rPr lang="en-US" dirty="0">
                <a:latin typeface="Consolas"/>
                <a:cs typeface="Consolas"/>
              </a:rPr>
              <a:t>        Car c1 = new Car("BWM", "M6");</a:t>
            </a:r>
          </a:p>
          <a:p>
            <a:pPr marL="0" indent="0">
              <a:buNone/>
            </a:pPr>
            <a:r>
              <a:rPr lang="en-US" dirty="0">
                <a:latin typeface="Consolas"/>
                <a:cs typeface="Consolas"/>
              </a:rPr>
              <a:t>	}</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#Output (Object implementation of </a:t>
            </a:r>
            <a:r>
              <a:rPr lang="en-US" dirty="0" err="1">
                <a:latin typeface="Consolas"/>
                <a:cs typeface="Consolas"/>
              </a:rPr>
              <a:t>toString</a:t>
            </a:r>
            <a:r>
              <a:rPr lang="en-US" dirty="0">
                <a:latin typeface="Consolas"/>
                <a:cs typeface="Consolas"/>
              </a:rPr>
              <a:t>())</a:t>
            </a:r>
          </a:p>
          <a:p>
            <a:pPr marL="0" indent="0">
              <a:buNone/>
            </a:pPr>
            <a:r>
              <a:rPr lang="en-US" dirty="0">
                <a:latin typeface="Consolas"/>
                <a:cs typeface="Consolas"/>
              </a:rPr>
              <a:t>oop.objectoriented.Car@31f1e5</a:t>
            </a:r>
          </a:p>
          <a:p>
            <a:pPr marL="0" indent="0">
              <a:buNone/>
            </a:pPr>
            <a:endParaRPr lang="en-US" dirty="0">
              <a:latin typeface="Courier"/>
              <a:cs typeface="Courier"/>
            </a:endParaRPr>
          </a:p>
          <a:p>
            <a:pPr marL="0" indent="0">
              <a:buNone/>
            </a:pPr>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62</a:t>
            </a:fld>
            <a:endParaRPr lang="it-IT" dirty="0"/>
          </a:p>
        </p:txBody>
      </p:sp>
    </p:spTree>
    <p:extLst>
      <p:ext uri="{BB962C8B-B14F-4D97-AF65-F5344CB8AC3E}">
        <p14:creationId xmlns:p14="http://schemas.microsoft.com/office/powerpoint/2010/main" val="24194507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toString</a:t>
            </a:r>
            <a:r>
              <a:rPr lang="en-US" dirty="0"/>
              <a:t>()</a:t>
            </a:r>
          </a:p>
        </p:txBody>
      </p:sp>
      <p:sp>
        <p:nvSpPr>
          <p:cNvPr id="7" name="Content Placeholder 6">
            <a:extLst>
              <a:ext uri="{FF2B5EF4-FFF2-40B4-BE49-F238E27FC236}">
                <a16:creationId xmlns:a16="http://schemas.microsoft.com/office/drawing/2014/main" id="{20958346-9C9E-7B4E-B068-6D6F192E969C}"/>
              </a:ext>
            </a:extLst>
          </p:cNvPr>
          <p:cNvSpPr>
            <a:spLocks noGrp="1"/>
          </p:cNvSpPr>
          <p:nvPr>
            <p:ph idx="1"/>
          </p:nvPr>
        </p:nvSpPr>
        <p:spPr/>
        <p:txBody>
          <a:bodyPr>
            <a:noAutofit/>
          </a:bodyPr>
          <a:lstStyle/>
          <a:p>
            <a:pPr marL="0" indent="0">
              <a:buNone/>
            </a:pPr>
            <a:r>
              <a:rPr lang="en-US" sz="1100" dirty="0">
                <a:latin typeface="Consolas"/>
                <a:cs typeface="Consolas"/>
              </a:rPr>
              <a:t>public class Car {</a:t>
            </a:r>
          </a:p>
          <a:p>
            <a:pPr marL="0" indent="0">
              <a:buNone/>
            </a:pPr>
            <a:r>
              <a:rPr lang="en-US" sz="1100" dirty="0">
                <a:latin typeface="Consolas"/>
                <a:cs typeface="Consolas"/>
              </a:rPr>
              <a:t>	</a:t>
            </a:r>
            <a:r>
              <a:rPr lang="en-US" sz="1100" dirty="0" err="1">
                <a:latin typeface="Consolas"/>
                <a:cs typeface="Consolas"/>
              </a:rPr>
              <a:t>boolean</a:t>
            </a:r>
            <a:r>
              <a:rPr lang="en-US" sz="1100" dirty="0">
                <a:latin typeface="Consolas"/>
                <a:cs typeface="Consolas"/>
              </a:rPr>
              <a:t> </a:t>
            </a:r>
            <a:r>
              <a:rPr lang="en-US" sz="1100" dirty="0" err="1">
                <a:latin typeface="Consolas"/>
                <a:cs typeface="Consolas"/>
              </a:rPr>
              <a:t>isOn</a:t>
            </a:r>
            <a:r>
              <a:rPr lang="en-US" sz="1100" dirty="0">
                <a:latin typeface="Consolas"/>
                <a:cs typeface="Consolas"/>
              </a:rPr>
              <a:t>;</a:t>
            </a:r>
          </a:p>
          <a:p>
            <a:pPr marL="0" indent="0">
              <a:buNone/>
            </a:pPr>
            <a:r>
              <a:rPr lang="en-US" sz="1100" dirty="0">
                <a:latin typeface="Consolas"/>
                <a:cs typeface="Consolas"/>
              </a:rPr>
              <a:t>	String brand;</a:t>
            </a:r>
          </a:p>
          <a:p>
            <a:pPr marL="0" indent="0">
              <a:buNone/>
            </a:pPr>
            <a:r>
              <a:rPr lang="en-US" sz="1100" dirty="0">
                <a:latin typeface="Consolas"/>
                <a:cs typeface="Consolas"/>
              </a:rPr>
              <a:t>	String color;</a:t>
            </a:r>
          </a:p>
          <a:p>
            <a:pPr marL="0" indent="0">
              <a:buNone/>
            </a:pPr>
            <a:endParaRPr lang="en-US" sz="1100" dirty="0">
              <a:latin typeface="Consolas"/>
              <a:cs typeface="Consolas"/>
            </a:endParaRPr>
          </a:p>
          <a:p>
            <a:pPr marL="0" indent="0">
              <a:buNone/>
            </a:pPr>
            <a:r>
              <a:rPr lang="en-US" sz="1100" dirty="0">
                <a:latin typeface="Consolas"/>
                <a:cs typeface="Consolas"/>
              </a:rPr>
              <a:t>	public Car(String brand, String color) {</a:t>
            </a:r>
          </a:p>
          <a:p>
            <a:pPr marL="0" indent="0">
              <a:buNone/>
            </a:pPr>
            <a:r>
              <a:rPr lang="en-US" sz="1100" dirty="0">
                <a:latin typeface="Consolas"/>
                <a:cs typeface="Consolas"/>
              </a:rPr>
              <a:t>        </a:t>
            </a:r>
            <a:r>
              <a:rPr lang="en-US" sz="1100" dirty="0" err="1">
                <a:latin typeface="Consolas"/>
                <a:cs typeface="Consolas"/>
              </a:rPr>
              <a:t>this.isOn</a:t>
            </a:r>
            <a:r>
              <a:rPr lang="en-US" sz="1100" dirty="0">
                <a:latin typeface="Consolas"/>
                <a:cs typeface="Consolas"/>
              </a:rPr>
              <a:t> = false;</a:t>
            </a:r>
          </a:p>
          <a:p>
            <a:pPr marL="0" indent="0">
              <a:buNone/>
            </a:pPr>
            <a:r>
              <a:rPr lang="en-US" sz="1100" dirty="0">
                <a:latin typeface="Consolas"/>
                <a:cs typeface="Consolas"/>
              </a:rPr>
              <a:t>        </a:t>
            </a:r>
            <a:r>
              <a:rPr lang="en-US" sz="1100" dirty="0" err="1">
                <a:latin typeface="Consolas"/>
                <a:cs typeface="Consolas"/>
              </a:rPr>
              <a:t>this.brand</a:t>
            </a:r>
            <a:r>
              <a:rPr lang="en-US" sz="1100" dirty="0">
                <a:latin typeface="Consolas"/>
                <a:cs typeface="Consolas"/>
              </a:rPr>
              <a:t> = brand;</a:t>
            </a:r>
          </a:p>
          <a:p>
            <a:pPr marL="0" indent="0">
              <a:buNone/>
            </a:pPr>
            <a:r>
              <a:rPr lang="en-US" sz="1100" dirty="0">
                <a:latin typeface="Consolas"/>
                <a:cs typeface="Consolas"/>
              </a:rPr>
              <a:t>        </a:t>
            </a:r>
            <a:r>
              <a:rPr lang="en-US" sz="1100" dirty="0" err="1">
                <a:latin typeface="Consolas"/>
                <a:cs typeface="Consolas"/>
              </a:rPr>
              <a:t>this.color</a:t>
            </a:r>
            <a:r>
              <a:rPr lang="en-US" sz="1100" dirty="0">
                <a:latin typeface="Consolas"/>
                <a:cs typeface="Consolas"/>
              </a:rPr>
              <a:t> = color;</a:t>
            </a:r>
          </a:p>
          <a:p>
            <a:pPr marL="0" indent="0">
              <a:buNone/>
            </a:pPr>
            <a:r>
              <a:rPr lang="en-US" sz="1100" dirty="0">
                <a:latin typeface="Consolas"/>
                <a:cs typeface="Consolas"/>
              </a:rPr>
              <a:t>    }</a:t>
            </a:r>
          </a:p>
          <a:p>
            <a:pPr marL="0" indent="0">
              <a:buNone/>
            </a:pPr>
            <a:endParaRPr lang="en-US" sz="1100" dirty="0">
              <a:latin typeface="Consolas"/>
              <a:cs typeface="Consolas"/>
            </a:endParaRPr>
          </a:p>
          <a:p>
            <a:pPr marL="0" indent="0">
              <a:buNone/>
            </a:pPr>
            <a:r>
              <a:rPr lang="en-US" sz="1100" dirty="0">
                <a:solidFill>
                  <a:schemeClr val="accent6">
                    <a:lumMod val="75000"/>
                  </a:schemeClr>
                </a:solidFill>
                <a:latin typeface="Consolas"/>
                <a:cs typeface="Consolas"/>
              </a:rPr>
              <a:t>	@Override</a:t>
            </a:r>
          </a:p>
          <a:p>
            <a:pPr marL="0" indent="0">
              <a:buNone/>
            </a:pPr>
            <a:r>
              <a:rPr lang="en-US" sz="1100" dirty="0">
                <a:solidFill>
                  <a:schemeClr val="accent6">
                    <a:lumMod val="75000"/>
                  </a:schemeClr>
                </a:solidFill>
                <a:latin typeface="Consolas"/>
                <a:cs typeface="Consolas"/>
              </a:rPr>
              <a:t>    	public String </a:t>
            </a:r>
            <a:r>
              <a:rPr lang="en-US" sz="1100" dirty="0" err="1">
                <a:solidFill>
                  <a:schemeClr val="accent6">
                    <a:lumMod val="75000"/>
                  </a:schemeClr>
                </a:solidFill>
                <a:latin typeface="Consolas"/>
                <a:cs typeface="Consolas"/>
              </a:rPr>
              <a:t>toString</a:t>
            </a:r>
            <a:r>
              <a:rPr lang="en-US" sz="1100" dirty="0">
                <a:solidFill>
                  <a:schemeClr val="accent6">
                    <a:lumMod val="75000"/>
                  </a:schemeClr>
                </a:solidFill>
                <a:latin typeface="Consolas"/>
                <a:cs typeface="Consolas"/>
              </a:rPr>
              <a:t>() {</a:t>
            </a:r>
          </a:p>
          <a:p>
            <a:pPr marL="0" indent="0">
              <a:buNone/>
            </a:pPr>
            <a:r>
              <a:rPr lang="en-US" sz="1100" dirty="0">
                <a:solidFill>
                  <a:schemeClr val="accent6">
                    <a:lumMod val="75000"/>
                  </a:schemeClr>
                </a:solidFill>
                <a:latin typeface="Consolas"/>
                <a:cs typeface="Consolas"/>
              </a:rPr>
              <a:t>        return "Car{" +</a:t>
            </a:r>
          </a:p>
          <a:p>
            <a:pPr marL="0" indent="0">
              <a:buNone/>
            </a:pPr>
            <a:r>
              <a:rPr lang="en-US" sz="1100" dirty="0">
                <a:solidFill>
                  <a:schemeClr val="accent6">
                    <a:lumMod val="75000"/>
                  </a:schemeClr>
                </a:solidFill>
                <a:latin typeface="Consolas"/>
                <a:cs typeface="Consolas"/>
              </a:rPr>
              <a:t>                "</a:t>
            </a:r>
            <a:r>
              <a:rPr lang="en-US" sz="1100" dirty="0" err="1">
                <a:solidFill>
                  <a:schemeClr val="accent6">
                    <a:lumMod val="75000"/>
                  </a:schemeClr>
                </a:solidFill>
                <a:latin typeface="Consolas"/>
                <a:cs typeface="Consolas"/>
              </a:rPr>
              <a:t>isOn</a:t>
            </a:r>
            <a:r>
              <a:rPr lang="en-US" sz="1100" dirty="0">
                <a:solidFill>
                  <a:schemeClr val="accent6">
                    <a:lumMod val="75000"/>
                  </a:schemeClr>
                </a:solidFill>
                <a:latin typeface="Consolas"/>
                <a:cs typeface="Consolas"/>
              </a:rPr>
              <a:t>=" + </a:t>
            </a:r>
            <a:r>
              <a:rPr lang="en-US" sz="1100" dirty="0" err="1">
                <a:solidFill>
                  <a:schemeClr val="accent6">
                    <a:lumMod val="75000"/>
                  </a:schemeClr>
                </a:solidFill>
                <a:latin typeface="Consolas"/>
                <a:cs typeface="Consolas"/>
              </a:rPr>
              <a:t>isOn</a:t>
            </a:r>
            <a:r>
              <a:rPr lang="en-US" sz="1100" dirty="0">
                <a:solidFill>
                  <a:schemeClr val="accent6">
                    <a:lumMod val="75000"/>
                  </a:schemeClr>
                </a:solidFill>
                <a:latin typeface="Consolas"/>
                <a:cs typeface="Consolas"/>
              </a:rPr>
              <a:t> +</a:t>
            </a:r>
          </a:p>
          <a:p>
            <a:pPr marL="0" indent="0">
              <a:buNone/>
            </a:pPr>
            <a:r>
              <a:rPr lang="en-US" sz="1100" dirty="0">
                <a:solidFill>
                  <a:schemeClr val="accent6">
                    <a:lumMod val="75000"/>
                  </a:schemeClr>
                </a:solidFill>
                <a:latin typeface="Consolas"/>
                <a:cs typeface="Consolas"/>
              </a:rPr>
              <a:t>                ", brand='" + brand + '\'' +</a:t>
            </a:r>
          </a:p>
          <a:p>
            <a:pPr marL="0" indent="0">
              <a:buNone/>
            </a:pPr>
            <a:r>
              <a:rPr lang="en-US" sz="1100" dirty="0">
                <a:solidFill>
                  <a:schemeClr val="accent6">
                    <a:lumMod val="75000"/>
                  </a:schemeClr>
                </a:solidFill>
                <a:latin typeface="Consolas"/>
                <a:cs typeface="Consolas"/>
              </a:rPr>
              <a:t>                ", model='" + color + '\’’ + '}';</a:t>
            </a:r>
          </a:p>
          <a:p>
            <a:pPr marL="0" indent="0">
              <a:buNone/>
            </a:pPr>
            <a:r>
              <a:rPr lang="en-US" sz="1100" dirty="0">
                <a:solidFill>
                  <a:schemeClr val="accent6">
                    <a:lumMod val="75000"/>
                  </a:schemeClr>
                </a:solidFill>
                <a:latin typeface="Consolas"/>
                <a:cs typeface="Consolas"/>
              </a:rPr>
              <a:t>    }</a:t>
            </a:r>
          </a:p>
          <a:p>
            <a:pPr marL="0" indent="0">
              <a:buNone/>
            </a:pPr>
            <a:r>
              <a:rPr lang="en-US" sz="1100" dirty="0">
                <a:latin typeface="Consolas"/>
                <a:cs typeface="Consolas"/>
              </a:rPr>
              <a:t>}</a:t>
            </a:r>
          </a:p>
          <a:p>
            <a:pPr marL="0" indent="0">
              <a:buNone/>
            </a:pPr>
            <a:endParaRPr lang="en-US" sz="1100" dirty="0">
              <a:latin typeface="Consolas"/>
              <a:cs typeface="Consolas"/>
            </a:endParaRPr>
          </a:p>
          <a:p>
            <a:pPr marL="0" indent="0">
              <a:buNone/>
            </a:pPr>
            <a:r>
              <a:rPr lang="en-US" sz="1100" dirty="0">
                <a:latin typeface="Consolas"/>
                <a:cs typeface="Consolas"/>
              </a:rPr>
              <a:t>#Output</a:t>
            </a:r>
          </a:p>
          <a:p>
            <a:pPr marL="0" indent="0">
              <a:buNone/>
            </a:pPr>
            <a:r>
              <a:rPr lang="en-US" sz="1100" dirty="0">
                <a:latin typeface="Consolas"/>
                <a:cs typeface="Consolas"/>
              </a:rPr>
              <a:t>Car{</a:t>
            </a:r>
            <a:r>
              <a:rPr lang="en-US" sz="1100" dirty="0" err="1">
                <a:latin typeface="Consolas"/>
                <a:cs typeface="Consolas"/>
              </a:rPr>
              <a:t>isOn</a:t>
            </a:r>
            <a:r>
              <a:rPr lang="en-US" sz="1100" dirty="0">
                <a:latin typeface="Consolas"/>
                <a:cs typeface="Consolas"/>
              </a:rPr>
              <a:t>=false, brand='BWM', color='M6'}</a:t>
            </a:r>
          </a:p>
          <a:p>
            <a:pPr marL="0" indent="0">
              <a:buNone/>
            </a:pPr>
            <a:endParaRPr lang="en-US" sz="1100" dirty="0">
              <a:latin typeface="Courier"/>
              <a:cs typeface="Courier"/>
            </a:endParaRPr>
          </a:p>
          <a:p>
            <a:pPr marL="0" indent="0">
              <a:buNone/>
            </a:pPr>
            <a:endParaRPr lang="en-IT" sz="11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63</a:t>
            </a:fld>
            <a:endParaRPr lang="it-IT" dirty="0"/>
          </a:p>
        </p:txBody>
      </p:sp>
    </p:spTree>
    <p:extLst>
      <p:ext uri="{BB962C8B-B14F-4D97-AF65-F5344CB8AC3E}">
        <p14:creationId xmlns:p14="http://schemas.microsoft.com/office/powerpoint/2010/main" val="1295852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.equals()</a:t>
            </a:r>
          </a:p>
        </p:txBody>
      </p:sp>
      <p:sp>
        <p:nvSpPr>
          <p:cNvPr id="3" name="Content Placeholder 2"/>
          <p:cNvSpPr>
            <a:spLocks noGrp="1"/>
          </p:cNvSpPr>
          <p:nvPr>
            <p:ph sz="half" idx="1"/>
          </p:nvPr>
        </p:nvSpPr>
        <p:spPr/>
        <p:txBody>
          <a:bodyPr>
            <a:noAutofit/>
          </a:bodyPr>
          <a:lstStyle/>
          <a:p>
            <a:r>
              <a:rPr lang="en-GB" sz="2000" dirty="0">
                <a:solidFill>
                  <a:schemeClr val="accent6">
                    <a:lumMod val="75000"/>
                  </a:schemeClr>
                </a:solidFill>
              </a:rPr>
              <a:t>We can use == operators for reference comparison (address comparison) and .equals() method for content comparison</a:t>
            </a:r>
            <a:r>
              <a:rPr lang="en-GB" sz="2000" dirty="0"/>
              <a:t>. </a:t>
            </a:r>
          </a:p>
          <a:p>
            <a:r>
              <a:rPr lang="en-GB" sz="2000" dirty="0"/>
              <a:t>In simple words, == checks if both objects point to the same memory location whereas .equals() evaluates to the comparison of values in the objects.</a:t>
            </a:r>
          </a:p>
          <a:p>
            <a:r>
              <a:rPr lang="en-GB" sz="2000" dirty="0"/>
              <a:t>If a class does not override the equals method, then by default, </a:t>
            </a:r>
            <a:r>
              <a:rPr lang="en-GB" sz="2000" dirty="0">
                <a:solidFill>
                  <a:schemeClr val="accent6">
                    <a:lumMod val="75000"/>
                  </a:schemeClr>
                </a:solidFill>
              </a:rPr>
              <a:t>it uses the equals(Object o) implementation of the closest parent.</a:t>
            </a:r>
          </a:p>
          <a:p>
            <a:pPr marL="0" indent="0">
              <a:buNone/>
            </a:pPr>
            <a:endParaRPr lang="en-GB" sz="20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48151CB8-FF5E-4E4B-9AB1-9AAFA09D3151}"/>
              </a:ext>
            </a:extLst>
          </p:cNvPr>
          <p:cNvSpPr>
            <a:spLocks noGrp="1"/>
          </p:cNvSpPr>
          <p:nvPr>
            <p:ph sz="half" idx="2"/>
          </p:nvPr>
        </p:nvSpPr>
        <p:spPr/>
        <p:txBody>
          <a:bodyPr>
            <a:noAutofit/>
          </a:bodyPr>
          <a:lstStyle/>
          <a:p>
            <a:pPr marL="0" indent="0">
              <a:buNone/>
            </a:pPr>
            <a:r>
              <a:rPr lang="it-IT" sz="1100" dirty="0">
                <a:latin typeface="Consolas" panose="020B0609020204030204" pitchFamily="49" charset="0"/>
                <a:cs typeface="Consolas" panose="020B0609020204030204" pitchFamily="49" charset="0"/>
              </a:rPr>
              <a:t>public </a:t>
            </a:r>
            <a:r>
              <a:rPr lang="it-IT" sz="1100" dirty="0" err="1">
                <a:latin typeface="Consolas" panose="020B0609020204030204" pitchFamily="49" charset="0"/>
                <a:cs typeface="Consolas" panose="020B0609020204030204" pitchFamily="49" charset="0"/>
              </a:rPr>
              <a:t>class</a:t>
            </a:r>
            <a:r>
              <a:rPr lang="it-IT" sz="1100" dirty="0">
                <a:latin typeface="Consolas" panose="020B0609020204030204" pitchFamily="49" charset="0"/>
                <a:cs typeface="Consolas" panose="020B0609020204030204" pitchFamily="49" charset="0"/>
              </a:rPr>
              <a:t> Car {</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boolean</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isOn</a:t>
            </a:r>
            <a:r>
              <a:rPr lang="it-IT" sz="1100" dirty="0">
                <a:latin typeface="Consolas" panose="020B0609020204030204" pitchFamily="49" charset="0"/>
                <a:cs typeface="Consolas" panose="020B0609020204030204" pitchFamily="49" charset="0"/>
              </a:rPr>
              <a:t>;</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brand;</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color;</a:t>
            </a:r>
          </a:p>
          <a:p>
            <a:pPr marL="0" indent="0">
              <a:buNone/>
            </a:pPr>
            <a:endParaRPr lang="it-IT" sz="1100" dirty="0">
              <a:latin typeface="Consolas" panose="020B0609020204030204" pitchFamily="49" charset="0"/>
              <a:cs typeface="Consolas" panose="020B0609020204030204" pitchFamily="49" charset="0"/>
            </a:endParaRPr>
          </a:p>
          <a:p>
            <a:pPr marL="0" indent="0">
              <a:buNone/>
            </a:pPr>
            <a:r>
              <a:rPr lang="it-IT" sz="1100" dirty="0">
                <a:latin typeface="Consolas" panose="020B0609020204030204" pitchFamily="49" charset="0"/>
                <a:cs typeface="Consolas" panose="020B0609020204030204" pitchFamily="49" charset="0"/>
              </a:rPr>
              <a:t>    public Car(</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brand,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color) {</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this.isOn</a:t>
            </a:r>
            <a:r>
              <a:rPr lang="it-IT" sz="1100" dirty="0">
                <a:latin typeface="Consolas" panose="020B0609020204030204" pitchFamily="49" charset="0"/>
                <a:cs typeface="Consolas" panose="020B0609020204030204" pitchFamily="49" charset="0"/>
              </a:rPr>
              <a:t> = false;</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this.brand</a:t>
            </a:r>
            <a:r>
              <a:rPr lang="it-IT" sz="1100" dirty="0">
                <a:latin typeface="Consolas" panose="020B0609020204030204" pitchFamily="49" charset="0"/>
                <a:cs typeface="Consolas" panose="020B0609020204030204" pitchFamily="49" charset="0"/>
              </a:rPr>
              <a:t> = brand;</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this.color</a:t>
            </a:r>
            <a:r>
              <a:rPr lang="it-IT" sz="1100" dirty="0">
                <a:latin typeface="Consolas" panose="020B0609020204030204" pitchFamily="49" charset="0"/>
                <a:cs typeface="Consolas" panose="020B0609020204030204" pitchFamily="49" charset="0"/>
              </a:rPr>
              <a:t> = color;</a:t>
            </a:r>
          </a:p>
          <a:p>
            <a:pPr marL="0" indent="0">
              <a:buNone/>
            </a:pPr>
            <a:r>
              <a:rPr lang="it-IT" sz="1100" dirty="0">
                <a:latin typeface="Consolas" panose="020B0609020204030204" pitchFamily="49" charset="0"/>
                <a:cs typeface="Consolas" panose="020B0609020204030204" pitchFamily="49" charset="0"/>
              </a:rPr>
              <a:t>    }	</a:t>
            </a:r>
          </a:p>
          <a:p>
            <a:pPr marL="0" indent="0">
              <a:buNone/>
            </a:pPr>
            <a:endParaRPr lang="it-IT" sz="1100" dirty="0">
              <a:latin typeface="Consolas" panose="020B0609020204030204" pitchFamily="49" charset="0"/>
              <a:cs typeface="Consolas" panose="020B0609020204030204" pitchFamily="49" charset="0"/>
            </a:endParaRPr>
          </a:p>
          <a:p>
            <a:pPr marL="0" indent="0">
              <a:buNone/>
            </a:pPr>
            <a:r>
              <a:rPr lang="it-IT" sz="1100" dirty="0">
                <a:latin typeface="Consolas" panose="020B0609020204030204" pitchFamily="49" charset="0"/>
                <a:cs typeface="Consolas" panose="020B0609020204030204" pitchFamily="49" charset="0"/>
              </a:rPr>
              <a:t>	public </a:t>
            </a:r>
            <a:r>
              <a:rPr lang="it-IT" sz="1100" dirty="0" err="1">
                <a:latin typeface="Consolas" panose="020B0609020204030204" pitchFamily="49" charset="0"/>
                <a:cs typeface="Consolas" panose="020B0609020204030204" pitchFamily="49" charset="0"/>
              </a:rPr>
              <a:t>static</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void</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main</a:t>
            </a:r>
            <a:r>
              <a:rPr lang="it-IT" sz="1100" dirty="0">
                <a:latin typeface="Consolas" panose="020B0609020204030204" pitchFamily="49" charset="0"/>
                <a:cs typeface="Consolas" panose="020B0609020204030204" pitchFamily="49" charset="0"/>
              </a:rPr>
              <a:t>(</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args</a:t>
            </a:r>
            <a:r>
              <a:rPr lang="it-IT" sz="1100" dirty="0">
                <a:latin typeface="Consolas" panose="020B0609020204030204" pitchFamily="49" charset="0"/>
                <a:cs typeface="Consolas" panose="020B0609020204030204" pitchFamily="49" charset="0"/>
              </a:rPr>
              <a:t>) {</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s1 = new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("BMW");</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s2 = new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("BMW");</a:t>
            </a:r>
          </a:p>
          <a:p>
            <a:pPr marL="0" indent="0">
              <a:buNone/>
            </a:pPr>
            <a:r>
              <a:rPr lang="it-IT" sz="1100" dirty="0">
                <a:latin typeface="Consolas" panose="020B0609020204030204" pitchFamily="49" charset="0"/>
                <a:cs typeface="Consolas" panose="020B0609020204030204" pitchFamily="49" charset="0"/>
              </a:rPr>
              <a:t>		Car c1 = new Car("BMW", "M6");</a:t>
            </a:r>
          </a:p>
          <a:p>
            <a:pPr marL="0" indent="0">
              <a:buNone/>
            </a:pPr>
            <a:r>
              <a:rPr lang="it-IT" sz="1100" dirty="0">
                <a:latin typeface="Consolas" panose="020B0609020204030204" pitchFamily="49" charset="0"/>
                <a:cs typeface="Consolas" panose="020B0609020204030204" pitchFamily="49" charset="0"/>
              </a:rPr>
              <a:t>		Car c2 = new Car("BMW", "M6");</a:t>
            </a:r>
          </a:p>
          <a:p>
            <a:pPr marL="0" indent="0">
              <a:buNone/>
            </a:pPr>
            <a:endParaRPr lang="it-IT" sz="1100" dirty="0">
              <a:latin typeface="Consolas" panose="020B0609020204030204" pitchFamily="49" charset="0"/>
              <a:cs typeface="Consolas" panose="020B0609020204030204" pitchFamily="49" charset="0"/>
            </a:endParaRP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System.</a:t>
            </a:r>
            <a:r>
              <a:rPr lang="it-IT" sz="1100" i="1" dirty="0" err="1">
                <a:latin typeface="Consolas" panose="020B0609020204030204" pitchFamily="49" charset="0"/>
                <a:cs typeface="Consolas" panose="020B0609020204030204" pitchFamily="49" charset="0"/>
              </a:rPr>
              <a:t>out</a:t>
            </a:r>
            <a:r>
              <a:rPr lang="it-IT" sz="1100" dirty="0" err="1">
                <a:latin typeface="Consolas" panose="020B0609020204030204" pitchFamily="49" charset="0"/>
                <a:cs typeface="Consolas" panose="020B0609020204030204" pitchFamily="49" charset="0"/>
              </a:rPr>
              <a:t>.println</a:t>
            </a:r>
            <a:r>
              <a:rPr lang="it-IT" sz="1100" dirty="0">
                <a:latin typeface="Consolas" panose="020B0609020204030204" pitchFamily="49" charset="0"/>
                <a:cs typeface="Consolas" panose="020B0609020204030204" pitchFamily="49" charset="0"/>
              </a:rPr>
              <a:t>(s1 == s2);      // false</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System.</a:t>
            </a:r>
            <a:r>
              <a:rPr lang="it-IT" sz="1100" i="1" dirty="0" err="1">
                <a:latin typeface="Consolas" panose="020B0609020204030204" pitchFamily="49" charset="0"/>
                <a:cs typeface="Consolas" panose="020B0609020204030204" pitchFamily="49" charset="0"/>
              </a:rPr>
              <a:t>out</a:t>
            </a:r>
            <a:r>
              <a:rPr lang="it-IT" sz="1100" dirty="0" err="1">
                <a:latin typeface="Consolas" panose="020B0609020204030204" pitchFamily="49" charset="0"/>
                <a:cs typeface="Consolas" panose="020B0609020204030204" pitchFamily="49" charset="0"/>
              </a:rPr>
              <a:t>.println</a:t>
            </a:r>
            <a:r>
              <a:rPr lang="it-IT" sz="1100" dirty="0">
                <a:latin typeface="Consolas" panose="020B0609020204030204" pitchFamily="49" charset="0"/>
                <a:cs typeface="Consolas" panose="020B0609020204030204" pitchFamily="49" charset="0"/>
              </a:rPr>
              <a:t>(s1.equals(s2)); // </a:t>
            </a:r>
            <a:r>
              <a:rPr lang="it-IT" sz="1100" dirty="0" err="1">
                <a:latin typeface="Consolas" panose="020B0609020204030204" pitchFamily="49" charset="0"/>
                <a:cs typeface="Consolas" panose="020B0609020204030204" pitchFamily="49" charset="0"/>
              </a:rPr>
              <a:t>true</a:t>
            </a:r>
            <a:endParaRPr lang="it-IT" sz="1100" dirty="0">
              <a:latin typeface="Consolas" panose="020B0609020204030204" pitchFamily="49" charset="0"/>
              <a:cs typeface="Consolas" panose="020B0609020204030204" pitchFamily="49" charset="0"/>
            </a:endParaRP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System.</a:t>
            </a:r>
            <a:r>
              <a:rPr lang="it-IT" sz="1100" i="1" dirty="0" err="1">
                <a:latin typeface="Consolas" panose="020B0609020204030204" pitchFamily="49" charset="0"/>
                <a:cs typeface="Consolas" panose="020B0609020204030204" pitchFamily="49" charset="0"/>
              </a:rPr>
              <a:t>out</a:t>
            </a:r>
            <a:r>
              <a:rPr lang="it-IT" sz="1100" dirty="0" err="1">
                <a:latin typeface="Consolas" panose="020B0609020204030204" pitchFamily="49" charset="0"/>
                <a:cs typeface="Consolas" panose="020B0609020204030204" pitchFamily="49" charset="0"/>
              </a:rPr>
              <a:t>.println</a:t>
            </a:r>
            <a:r>
              <a:rPr lang="it-IT" sz="1100" dirty="0">
                <a:latin typeface="Consolas" panose="020B0609020204030204" pitchFamily="49" charset="0"/>
                <a:cs typeface="Consolas" panose="020B0609020204030204" pitchFamily="49" charset="0"/>
              </a:rPr>
              <a:t>(c1 == c2);      // false</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System.</a:t>
            </a:r>
            <a:r>
              <a:rPr lang="it-IT" sz="1100" i="1" dirty="0" err="1">
                <a:latin typeface="Consolas" panose="020B0609020204030204" pitchFamily="49" charset="0"/>
                <a:cs typeface="Consolas" panose="020B0609020204030204" pitchFamily="49" charset="0"/>
              </a:rPr>
              <a:t>out</a:t>
            </a:r>
            <a:r>
              <a:rPr lang="it-IT" sz="1100" dirty="0" err="1">
                <a:latin typeface="Consolas" panose="020B0609020204030204" pitchFamily="49" charset="0"/>
                <a:cs typeface="Consolas" panose="020B0609020204030204" pitchFamily="49" charset="0"/>
              </a:rPr>
              <a:t>.println</a:t>
            </a:r>
            <a:r>
              <a:rPr lang="it-IT" sz="1100" dirty="0">
                <a:latin typeface="Consolas" panose="020B0609020204030204" pitchFamily="49" charset="0"/>
                <a:cs typeface="Consolas" panose="020B0609020204030204" pitchFamily="49" charset="0"/>
              </a:rPr>
              <a:t>(c1.equals(c2)); </a:t>
            </a:r>
            <a:r>
              <a:rPr lang="it-IT" sz="1100" dirty="0">
                <a:solidFill>
                  <a:schemeClr val="accent6">
                    <a:lumMod val="75000"/>
                  </a:schemeClr>
                </a:solidFill>
                <a:latin typeface="Consolas" panose="020B0609020204030204" pitchFamily="49" charset="0"/>
                <a:cs typeface="Consolas" panose="020B0609020204030204" pitchFamily="49" charset="0"/>
              </a:rPr>
              <a:t>// false</a:t>
            </a:r>
          </a:p>
          <a:p>
            <a:pPr marL="0" indent="0">
              <a:buNone/>
            </a:pPr>
            <a:r>
              <a:rPr lang="it-IT" sz="1100" dirty="0">
                <a:latin typeface="Consolas" panose="020B0609020204030204" pitchFamily="49" charset="0"/>
                <a:cs typeface="Consolas" panose="020B0609020204030204" pitchFamily="49" charset="0"/>
              </a:rPr>
              <a:t>	}</a:t>
            </a:r>
          </a:p>
          <a:p>
            <a:pPr marL="0" indent="0">
              <a:buNone/>
            </a:pPr>
            <a:r>
              <a:rPr lang="it-IT" sz="1100" dirty="0">
                <a:latin typeface="Consolas" panose="020B0609020204030204" pitchFamily="49" charset="0"/>
                <a:cs typeface="Consolas" panose="020B0609020204030204" pitchFamily="49" charset="0"/>
              </a:rPr>
              <a:t>}</a:t>
            </a:r>
          </a:p>
          <a:p>
            <a:pPr marL="0" indent="0">
              <a:buNone/>
            </a:pPr>
            <a:endParaRPr lang="it-IT" sz="1100" dirty="0">
              <a:latin typeface="Consolas" panose="020B0609020204030204" pitchFamily="49" charset="0"/>
              <a:cs typeface="Consolas" panose="020B0609020204030204" pitchFamily="49" charset="0"/>
            </a:endParaRPr>
          </a:p>
          <a:p>
            <a:pPr marL="0" indent="0">
              <a:buNone/>
            </a:pPr>
            <a:endParaRPr lang="it-IT" sz="1100" dirty="0">
              <a:latin typeface="Consolas" panose="020B0609020204030204" pitchFamily="49" charset="0"/>
              <a:cs typeface="Consolas" panose="020B0609020204030204" pitchFamily="49" charset="0"/>
            </a:endParaRPr>
          </a:p>
          <a:p>
            <a:pPr marL="0" indent="0">
              <a:buNone/>
            </a:pPr>
            <a:endParaRPr lang="en-IT" sz="11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64</a:t>
            </a:fld>
            <a:endParaRPr lang="it-IT" dirty="0"/>
          </a:p>
        </p:txBody>
      </p:sp>
    </p:spTree>
    <p:extLst>
      <p:ext uri="{BB962C8B-B14F-4D97-AF65-F5344CB8AC3E}">
        <p14:creationId xmlns:p14="http://schemas.microsoft.com/office/powerpoint/2010/main" val="10597661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.equals()</a:t>
            </a:r>
          </a:p>
        </p:txBody>
      </p:sp>
      <p:sp>
        <p:nvSpPr>
          <p:cNvPr id="5" name="Content Placeholder 4">
            <a:extLst>
              <a:ext uri="{FF2B5EF4-FFF2-40B4-BE49-F238E27FC236}">
                <a16:creationId xmlns:a16="http://schemas.microsoft.com/office/drawing/2014/main" id="{0FA59470-D2A6-6643-8D1A-3C85BF7854BC}"/>
              </a:ext>
            </a:extLst>
          </p:cNvPr>
          <p:cNvSpPr>
            <a:spLocks noGrp="1"/>
          </p:cNvSpPr>
          <p:nvPr>
            <p:ph sz="half" idx="1"/>
          </p:nvPr>
        </p:nvSpPr>
        <p:spPr/>
        <p:txBody>
          <a:bodyPr>
            <a:noAutofit/>
          </a:bodyPr>
          <a:lstStyle/>
          <a:p>
            <a:r>
              <a:rPr lang="en-GB" sz="2000" dirty="0">
                <a:solidFill>
                  <a:schemeClr val="accent6">
                    <a:lumMod val="75000"/>
                  </a:schemeClr>
                </a:solidFill>
              </a:rPr>
              <a:t>You must override </a:t>
            </a:r>
            <a:r>
              <a:rPr lang="en-GB" sz="2000" dirty="0" err="1">
                <a:solidFill>
                  <a:schemeClr val="accent6">
                    <a:lumMod val="75000"/>
                  </a:schemeClr>
                </a:solidFill>
              </a:rPr>
              <a:t>hashCode</a:t>
            </a:r>
            <a:r>
              <a:rPr lang="en-GB" sz="2000" dirty="0">
                <a:solidFill>
                  <a:schemeClr val="accent6">
                    <a:lumMod val="75000"/>
                  </a:schemeClr>
                </a:solidFill>
              </a:rPr>
              <a:t>() in every class that overrides equals(). </a:t>
            </a:r>
          </a:p>
          <a:p>
            <a:r>
              <a:rPr lang="en-GB" sz="2000" dirty="0"/>
              <a:t>Failure to do so will result in a violation of the general contract for </a:t>
            </a:r>
            <a:r>
              <a:rPr lang="en-GB" sz="2000" dirty="0" err="1"/>
              <a:t>Object.hashCode</a:t>
            </a:r>
            <a:r>
              <a:rPr lang="en-GB" sz="2000" dirty="0"/>
              <a:t>(), which will prevent your class from functioning properly in conjunction with all hash-based collections, including HashMap, HashSet, and </a:t>
            </a:r>
            <a:r>
              <a:rPr lang="en-GB" sz="2000" dirty="0" err="1"/>
              <a:t>Hashtable</a:t>
            </a:r>
            <a:r>
              <a:rPr lang="en-GB" sz="2000" dirty="0"/>
              <a:t>. (J. Bloch)</a:t>
            </a:r>
            <a:endParaRPr lang="en-IT" sz="2000" dirty="0"/>
          </a:p>
          <a:p>
            <a:endParaRPr lang="en-IT" sz="2000" dirty="0"/>
          </a:p>
        </p:txBody>
      </p:sp>
      <p:sp>
        <p:nvSpPr>
          <p:cNvPr id="6" name="Content Placeholder 5">
            <a:extLst>
              <a:ext uri="{FF2B5EF4-FFF2-40B4-BE49-F238E27FC236}">
                <a16:creationId xmlns:a16="http://schemas.microsoft.com/office/drawing/2014/main" id="{FC050B16-D72A-B445-878C-6D34A87C0E2C}"/>
              </a:ext>
            </a:extLst>
          </p:cNvPr>
          <p:cNvSpPr>
            <a:spLocks noGrp="1"/>
          </p:cNvSpPr>
          <p:nvPr>
            <p:ph sz="half" idx="2"/>
          </p:nvPr>
        </p:nvSpPr>
        <p:spPr/>
        <p:txBody>
          <a:bodyPr>
            <a:noAutofit/>
          </a:bodyPr>
          <a:lstStyle/>
          <a:p>
            <a:pPr marL="0" indent="0">
              <a:buNone/>
            </a:pPr>
            <a:r>
              <a:rPr lang="it-IT" sz="1100" dirty="0">
                <a:latin typeface="Consolas" panose="020B0609020204030204" pitchFamily="49" charset="0"/>
                <a:cs typeface="Consolas" panose="020B0609020204030204" pitchFamily="49" charset="0"/>
              </a:rPr>
              <a:t>public </a:t>
            </a:r>
            <a:r>
              <a:rPr lang="it-IT" sz="1100" dirty="0" err="1">
                <a:latin typeface="Consolas" panose="020B0609020204030204" pitchFamily="49" charset="0"/>
                <a:cs typeface="Consolas" panose="020B0609020204030204" pitchFamily="49" charset="0"/>
              </a:rPr>
              <a:t>class</a:t>
            </a:r>
            <a:r>
              <a:rPr lang="it-IT" sz="1100" dirty="0">
                <a:latin typeface="Consolas" panose="020B0609020204030204" pitchFamily="49" charset="0"/>
                <a:cs typeface="Consolas" panose="020B0609020204030204" pitchFamily="49" charset="0"/>
              </a:rPr>
              <a:t> Car {</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boolean</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isOn</a:t>
            </a:r>
            <a:r>
              <a:rPr lang="it-IT" sz="1100" dirty="0">
                <a:latin typeface="Consolas" panose="020B0609020204030204" pitchFamily="49" charset="0"/>
                <a:cs typeface="Consolas" panose="020B0609020204030204" pitchFamily="49" charset="0"/>
              </a:rPr>
              <a:t>;</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licencePlate</a:t>
            </a:r>
            <a:r>
              <a:rPr lang="it-IT" sz="1100" dirty="0">
                <a:latin typeface="Consolas" panose="020B0609020204030204" pitchFamily="49" charset="0"/>
                <a:cs typeface="Consolas" panose="020B0609020204030204" pitchFamily="49" charset="0"/>
              </a:rPr>
              <a:t>;</a:t>
            </a:r>
          </a:p>
          <a:p>
            <a:pPr marL="0" indent="0">
              <a:buNone/>
            </a:pPr>
            <a:r>
              <a:rPr lang="it-IT" sz="1100" dirty="0">
                <a:latin typeface="Consolas" panose="020B0609020204030204" pitchFamily="49" charset="0"/>
                <a:cs typeface="Consolas" panose="020B0609020204030204" pitchFamily="49" charset="0"/>
              </a:rPr>
              <a:t>	public Car(</a:t>
            </a:r>
            <a:r>
              <a:rPr lang="it-IT" sz="1100" dirty="0" err="1">
                <a:latin typeface="Consolas" panose="020B0609020204030204" pitchFamily="49" charset="0"/>
                <a:cs typeface="Consolas" panose="020B0609020204030204" pitchFamily="49" charset="0"/>
              </a:rPr>
              <a:t>boolean</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isOn</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licencePlate</a:t>
            </a:r>
            <a:r>
              <a:rPr lang="it-IT" sz="1100" dirty="0">
                <a:latin typeface="Consolas" panose="020B0609020204030204" pitchFamily="49" charset="0"/>
                <a:cs typeface="Consolas" panose="020B0609020204030204" pitchFamily="49" charset="0"/>
              </a:rPr>
              <a:t>) {</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this.isOn</a:t>
            </a:r>
            <a:r>
              <a:rPr lang="it-IT" sz="1100" dirty="0">
                <a:latin typeface="Consolas" panose="020B0609020204030204" pitchFamily="49" charset="0"/>
                <a:cs typeface="Consolas" panose="020B0609020204030204" pitchFamily="49" charset="0"/>
              </a:rPr>
              <a:t> = </a:t>
            </a:r>
            <a:r>
              <a:rPr lang="it-IT" sz="1100" dirty="0" err="1">
                <a:latin typeface="Consolas" panose="020B0609020204030204" pitchFamily="49" charset="0"/>
                <a:cs typeface="Consolas" panose="020B0609020204030204" pitchFamily="49" charset="0"/>
              </a:rPr>
              <a:t>isOn</a:t>
            </a:r>
            <a:r>
              <a:rPr lang="it-IT" sz="1100" dirty="0">
                <a:latin typeface="Consolas" panose="020B0609020204030204" pitchFamily="49" charset="0"/>
                <a:cs typeface="Consolas" panose="020B0609020204030204" pitchFamily="49" charset="0"/>
              </a:rPr>
              <a:t>;</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this.licencePlate</a:t>
            </a:r>
            <a:r>
              <a:rPr lang="it-IT" sz="1100" dirty="0">
                <a:latin typeface="Consolas" panose="020B0609020204030204" pitchFamily="49" charset="0"/>
                <a:cs typeface="Consolas" panose="020B0609020204030204" pitchFamily="49" charset="0"/>
              </a:rPr>
              <a:t> = </a:t>
            </a:r>
            <a:r>
              <a:rPr lang="it-IT" sz="1100" dirty="0" err="1">
                <a:latin typeface="Consolas" panose="020B0609020204030204" pitchFamily="49" charset="0"/>
                <a:cs typeface="Consolas" panose="020B0609020204030204" pitchFamily="49" charset="0"/>
              </a:rPr>
              <a:t>licencePlate</a:t>
            </a:r>
            <a:r>
              <a:rPr lang="it-IT" sz="1100" dirty="0">
                <a:latin typeface="Consolas" panose="020B0609020204030204" pitchFamily="49" charset="0"/>
                <a:cs typeface="Consolas" panose="020B0609020204030204" pitchFamily="49" charset="0"/>
              </a:rPr>
              <a:t>;</a:t>
            </a:r>
          </a:p>
          <a:p>
            <a:pPr marL="0" indent="0">
              <a:buNone/>
            </a:pPr>
            <a:r>
              <a:rPr lang="it-IT" sz="1100" dirty="0">
                <a:latin typeface="Consolas" panose="020B0609020204030204" pitchFamily="49" charset="0"/>
                <a:cs typeface="Consolas" panose="020B0609020204030204" pitchFamily="49" charset="0"/>
              </a:rPr>
              <a:t>	}</a:t>
            </a:r>
          </a:p>
          <a:p>
            <a:pPr marL="0" indent="0">
              <a:buNone/>
            </a:pPr>
            <a:endParaRPr lang="it-IT" sz="1100" dirty="0">
              <a:latin typeface="Consolas" panose="020B0609020204030204" pitchFamily="49" charset="0"/>
              <a:cs typeface="Consolas" panose="020B0609020204030204" pitchFamily="49" charset="0"/>
            </a:endParaRPr>
          </a:p>
          <a:p>
            <a:pPr marL="0" indent="0">
              <a:buNone/>
            </a:pPr>
            <a:r>
              <a:rPr lang="it-IT" sz="1100" dirty="0">
                <a:latin typeface="Consolas" panose="020B0609020204030204" pitchFamily="49" charset="0"/>
                <a:cs typeface="Consolas" panose="020B0609020204030204" pitchFamily="49" charset="0"/>
              </a:rPr>
              <a:t>	</a:t>
            </a:r>
            <a:r>
              <a:rPr lang="it-IT" sz="1100" b="1" dirty="0">
                <a:solidFill>
                  <a:schemeClr val="accent6">
                    <a:lumMod val="75000"/>
                  </a:schemeClr>
                </a:solidFill>
                <a:latin typeface="Consolas" panose="020B0609020204030204" pitchFamily="49" charset="0"/>
                <a:cs typeface="Consolas" panose="020B0609020204030204" pitchFamily="49" charset="0"/>
              </a:rPr>
              <a:t>/* </a:t>
            </a:r>
            <a:r>
              <a:rPr lang="it-IT" sz="1100" b="1" dirty="0" err="1">
                <a:solidFill>
                  <a:schemeClr val="accent6">
                    <a:lumMod val="75000"/>
                  </a:schemeClr>
                </a:solidFill>
                <a:latin typeface="Consolas" panose="020B0609020204030204" pitchFamily="49" charset="0"/>
                <a:cs typeface="Consolas" panose="020B0609020204030204" pitchFamily="49" charset="0"/>
              </a:rPr>
              <a:t>if</a:t>
            </a:r>
            <a:r>
              <a:rPr lang="it-IT" sz="1100" b="1" dirty="0">
                <a:solidFill>
                  <a:schemeClr val="accent6">
                    <a:lumMod val="75000"/>
                  </a:schemeClr>
                </a:solidFill>
                <a:latin typeface="Consolas" panose="020B0609020204030204" pitchFamily="49" charset="0"/>
                <a:cs typeface="Consolas" panose="020B0609020204030204" pitchFamily="49" charset="0"/>
              </a:rPr>
              <a:t> </a:t>
            </a:r>
            <a:r>
              <a:rPr lang="it-IT" sz="1100" b="1" dirty="0" err="1">
                <a:solidFill>
                  <a:schemeClr val="accent6">
                    <a:lumMod val="75000"/>
                  </a:schemeClr>
                </a:solidFill>
                <a:latin typeface="Consolas" panose="020B0609020204030204" pitchFamily="49" charset="0"/>
                <a:cs typeface="Consolas" panose="020B0609020204030204" pitchFamily="49" charset="0"/>
              </a:rPr>
              <a:t>not</a:t>
            </a:r>
            <a:r>
              <a:rPr lang="it-IT" sz="1100" b="1" dirty="0">
                <a:solidFill>
                  <a:schemeClr val="accent6">
                    <a:lumMod val="75000"/>
                  </a:schemeClr>
                </a:solidFill>
                <a:latin typeface="Consolas" panose="020B0609020204030204" pitchFamily="49" charset="0"/>
                <a:cs typeface="Consolas" panose="020B0609020204030204" pitchFamily="49" charset="0"/>
              </a:rPr>
              <a:t> </a:t>
            </a:r>
            <a:r>
              <a:rPr lang="it-IT" sz="1100" b="1" dirty="0" err="1">
                <a:solidFill>
                  <a:schemeClr val="accent6">
                    <a:lumMod val="75000"/>
                  </a:schemeClr>
                </a:solidFill>
                <a:latin typeface="Consolas" panose="020B0609020204030204" pitchFamily="49" charset="0"/>
                <a:cs typeface="Consolas" panose="020B0609020204030204" pitchFamily="49" charset="0"/>
              </a:rPr>
              <a:t>overridden</a:t>
            </a:r>
            <a:r>
              <a:rPr lang="it-IT" sz="1100" b="1" dirty="0">
                <a:solidFill>
                  <a:schemeClr val="accent6">
                    <a:lumMod val="75000"/>
                  </a:schemeClr>
                </a:solidFill>
                <a:latin typeface="Consolas" panose="020B0609020204030204" pitchFamily="49" charset="0"/>
                <a:cs typeface="Consolas" panose="020B0609020204030204" pitchFamily="49" charset="0"/>
              </a:rPr>
              <a:t>, </a:t>
            </a:r>
          </a:p>
          <a:p>
            <a:pPr marL="0" indent="0">
              <a:buNone/>
            </a:pPr>
            <a:r>
              <a:rPr lang="it-IT" sz="1100" b="1" dirty="0">
                <a:solidFill>
                  <a:schemeClr val="accent6">
                    <a:lumMod val="75000"/>
                  </a:schemeClr>
                </a:solidFill>
                <a:latin typeface="Consolas" panose="020B0609020204030204" pitchFamily="49" charset="0"/>
                <a:cs typeface="Consolas" panose="020B0609020204030204" pitchFamily="49" charset="0"/>
              </a:rPr>
              <a:t>	</a:t>
            </a:r>
            <a:r>
              <a:rPr lang="it-IT" sz="1100" b="1" dirty="0" err="1">
                <a:solidFill>
                  <a:schemeClr val="accent6">
                    <a:lumMod val="75000"/>
                  </a:schemeClr>
                </a:solidFill>
                <a:latin typeface="Consolas" panose="020B0609020204030204" pitchFamily="49" charset="0"/>
                <a:cs typeface="Consolas" panose="020B0609020204030204" pitchFamily="49" charset="0"/>
              </a:rPr>
              <a:t>equals</a:t>
            </a:r>
            <a:r>
              <a:rPr lang="it-IT" sz="1100" b="1" dirty="0">
                <a:solidFill>
                  <a:schemeClr val="accent6">
                    <a:lumMod val="75000"/>
                  </a:schemeClr>
                </a:solidFill>
                <a:latin typeface="Consolas" panose="020B0609020204030204" pitchFamily="49" charset="0"/>
                <a:cs typeface="Consolas" panose="020B0609020204030204" pitchFamily="49" charset="0"/>
              </a:rPr>
              <a:t>() </a:t>
            </a:r>
            <a:r>
              <a:rPr lang="it-IT" sz="1100" b="1" dirty="0" err="1">
                <a:solidFill>
                  <a:schemeClr val="accent6">
                    <a:lumMod val="75000"/>
                  </a:schemeClr>
                </a:solidFill>
                <a:latin typeface="Consolas" panose="020B0609020204030204" pitchFamily="49" charset="0"/>
                <a:cs typeface="Consolas" panose="020B0609020204030204" pitchFamily="49" charset="0"/>
              </a:rPr>
              <a:t>behaves</a:t>
            </a:r>
            <a:r>
              <a:rPr lang="it-IT" sz="1100" b="1" dirty="0">
                <a:solidFill>
                  <a:schemeClr val="accent6">
                    <a:lumMod val="75000"/>
                  </a:schemeClr>
                </a:solidFill>
                <a:latin typeface="Consolas" panose="020B0609020204030204" pitchFamily="49" charset="0"/>
                <a:cs typeface="Consolas" panose="020B0609020204030204" pitchFamily="49" charset="0"/>
              </a:rPr>
              <a:t> </a:t>
            </a:r>
            <a:r>
              <a:rPr lang="it-IT" sz="1100" b="1" dirty="0" err="1">
                <a:solidFill>
                  <a:schemeClr val="accent6">
                    <a:lumMod val="75000"/>
                  </a:schemeClr>
                </a:solidFill>
                <a:latin typeface="Consolas" panose="020B0609020204030204" pitchFamily="49" charset="0"/>
                <a:cs typeface="Consolas" panose="020B0609020204030204" pitchFamily="49" charset="0"/>
              </a:rPr>
              <a:t>like</a:t>
            </a:r>
            <a:r>
              <a:rPr lang="it-IT" sz="1100" b="1" dirty="0">
                <a:solidFill>
                  <a:schemeClr val="accent6">
                    <a:lumMod val="75000"/>
                  </a:schemeClr>
                </a:solidFill>
                <a:latin typeface="Consolas" panose="020B0609020204030204" pitchFamily="49" charset="0"/>
                <a:cs typeface="Consolas" panose="020B0609020204030204" pitchFamily="49" charset="0"/>
              </a:rPr>
              <a:t> the == operator*/</a:t>
            </a:r>
          </a:p>
          <a:p>
            <a:pPr marL="0" indent="0">
              <a:buNone/>
            </a:pPr>
            <a:r>
              <a:rPr lang="en-GB" sz="1100" dirty="0">
                <a:latin typeface="Consolas" panose="020B0609020204030204" pitchFamily="49" charset="0"/>
                <a:cs typeface="Consolas" panose="020B0609020204030204" pitchFamily="49" charset="0"/>
              </a:rPr>
              <a:t>	@Override</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public </a:t>
            </a:r>
            <a:r>
              <a:rPr lang="en-GB" sz="1100" dirty="0" err="1">
                <a:latin typeface="Consolas" panose="020B0609020204030204" pitchFamily="49" charset="0"/>
                <a:cs typeface="Consolas" panose="020B0609020204030204" pitchFamily="49" charset="0"/>
              </a:rPr>
              <a:t>boolean</a:t>
            </a:r>
            <a:r>
              <a:rPr lang="en-GB" sz="1100" dirty="0">
                <a:latin typeface="Consolas" panose="020B0609020204030204" pitchFamily="49" charset="0"/>
                <a:cs typeface="Consolas" panose="020B0609020204030204" pitchFamily="49" charset="0"/>
              </a:rPr>
              <a:t> equals(Object o) {</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if (this == o)</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return true;</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if (o == null || </a:t>
            </a:r>
            <a:r>
              <a:rPr lang="en-GB" sz="1100" dirty="0" err="1">
                <a:latin typeface="Consolas" panose="020B0609020204030204" pitchFamily="49" charset="0"/>
                <a:cs typeface="Consolas" panose="020B0609020204030204" pitchFamily="49" charset="0"/>
              </a:rPr>
              <a:t>getClass</a:t>
            </a:r>
            <a:r>
              <a:rPr lang="en-GB" sz="1100" dirty="0">
                <a:latin typeface="Consolas" panose="020B0609020204030204" pitchFamily="49" charset="0"/>
                <a:cs typeface="Consolas" panose="020B0609020204030204" pitchFamily="49" charset="0"/>
              </a:rPr>
              <a:t>() != </a:t>
            </a:r>
            <a:r>
              <a:rPr lang="en-GB" sz="1100" dirty="0" err="1">
                <a:latin typeface="Consolas" panose="020B0609020204030204" pitchFamily="49" charset="0"/>
                <a:cs typeface="Consolas" panose="020B0609020204030204" pitchFamily="49" charset="0"/>
              </a:rPr>
              <a:t>o.getClass</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return false;</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Car car = (Car) o;</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return </a:t>
            </a:r>
            <a:r>
              <a:rPr lang="en-GB" sz="1100" dirty="0" err="1">
                <a:latin typeface="Consolas" panose="020B0609020204030204" pitchFamily="49" charset="0"/>
                <a:cs typeface="Consolas" panose="020B0609020204030204" pitchFamily="49" charset="0"/>
              </a:rPr>
              <a:t>isOn</a:t>
            </a:r>
            <a:r>
              <a:rPr lang="en-GB" sz="1100" dirty="0">
                <a:latin typeface="Consolas" panose="020B0609020204030204" pitchFamily="49" charset="0"/>
                <a:cs typeface="Consolas" panose="020B0609020204030204" pitchFamily="49" charset="0"/>
              </a:rPr>
              <a:t> == </a:t>
            </a:r>
            <a:r>
              <a:rPr lang="en-GB" sz="1100" dirty="0" err="1">
                <a:latin typeface="Consolas" panose="020B0609020204030204" pitchFamily="49" charset="0"/>
                <a:cs typeface="Consolas" panose="020B0609020204030204" pitchFamily="49" charset="0"/>
              </a:rPr>
              <a:t>car.isOn</a:t>
            </a:r>
            <a:r>
              <a:rPr lang="en-GB" sz="1100" dirty="0">
                <a:latin typeface="Consolas" panose="020B0609020204030204" pitchFamily="49" charset="0"/>
                <a:cs typeface="Consolas" panose="020B0609020204030204" pitchFamily="49" charset="0"/>
              </a:rPr>
              <a:t> &amp;&amp; </a:t>
            </a:r>
            <a:r>
              <a:rPr lang="en-GB" sz="1100" dirty="0" err="1">
                <a:latin typeface="Consolas" panose="020B0609020204030204" pitchFamily="49" charset="0"/>
                <a:cs typeface="Consolas" panose="020B0609020204030204" pitchFamily="49" charset="0"/>
              </a:rPr>
              <a:t>Objects.</a:t>
            </a:r>
            <a:r>
              <a:rPr lang="en-GB" sz="1100" i="1" dirty="0" err="1">
                <a:latin typeface="Consolas" panose="020B0609020204030204" pitchFamily="49" charset="0"/>
                <a:cs typeface="Consolas" panose="020B0609020204030204" pitchFamily="49" charset="0"/>
              </a:rPr>
              <a:t>equals</a:t>
            </a:r>
            <a:r>
              <a:rPr lang="en-GB" sz="1100" dirty="0">
                <a:latin typeface="Consolas" panose="020B0609020204030204" pitchFamily="49" charset="0"/>
                <a:cs typeface="Consolas" panose="020B0609020204030204" pitchFamily="49" charset="0"/>
              </a:rPr>
              <a:t>(brand, </a:t>
            </a:r>
            <a:r>
              <a:rPr lang="en-GB" sz="1100" dirty="0" err="1">
                <a:latin typeface="Consolas" panose="020B0609020204030204" pitchFamily="49" charset="0"/>
                <a:cs typeface="Consolas" panose="020B0609020204030204" pitchFamily="49" charset="0"/>
              </a:rPr>
              <a:t>car.brand</a:t>
            </a:r>
            <a:r>
              <a:rPr lang="en-GB" sz="1100" dirty="0">
                <a:latin typeface="Consolas" panose="020B0609020204030204" pitchFamily="49" charset="0"/>
                <a:cs typeface="Consolas" panose="020B0609020204030204" pitchFamily="49" charset="0"/>
              </a:rPr>
              <a:t>) &amp;&amp; 			</a:t>
            </a:r>
            <a:r>
              <a:rPr lang="en-GB" sz="1100" dirty="0" err="1">
                <a:latin typeface="Consolas" panose="020B0609020204030204" pitchFamily="49" charset="0"/>
                <a:cs typeface="Consolas" panose="020B0609020204030204" pitchFamily="49" charset="0"/>
              </a:rPr>
              <a:t>Objects.</a:t>
            </a:r>
            <a:r>
              <a:rPr lang="en-GB" sz="1100" i="1" dirty="0" err="1">
                <a:latin typeface="Consolas" panose="020B0609020204030204" pitchFamily="49" charset="0"/>
                <a:cs typeface="Consolas" panose="020B0609020204030204" pitchFamily="49" charset="0"/>
              </a:rPr>
              <a:t>equals</a:t>
            </a:r>
            <a:r>
              <a:rPr lang="en-GB" sz="1100" dirty="0">
                <a:latin typeface="Consolas" panose="020B0609020204030204" pitchFamily="49" charset="0"/>
                <a:cs typeface="Consolas" panose="020B0609020204030204" pitchFamily="49" charset="0"/>
              </a:rPr>
              <a:t>(</a:t>
            </a:r>
            <a:r>
              <a:rPr lang="en-GB" sz="1100" dirty="0" err="1">
                <a:latin typeface="Consolas" panose="020B0609020204030204" pitchFamily="49" charset="0"/>
                <a:cs typeface="Consolas" panose="020B0609020204030204" pitchFamily="49" charset="0"/>
              </a:rPr>
              <a:t>color</a:t>
            </a:r>
            <a:r>
              <a:rPr lang="en-GB" sz="1100" dirty="0">
                <a:latin typeface="Consolas" panose="020B0609020204030204" pitchFamily="49" charset="0"/>
                <a:cs typeface="Consolas" panose="020B0609020204030204" pitchFamily="49" charset="0"/>
              </a:rPr>
              <a:t>, </a:t>
            </a:r>
            <a:r>
              <a:rPr lang="en-GB" sz="1100" dirty="0" err="1">
                <a:latin typeface="Consolas" panose="020B0609020204030204" pitchFamily="49" charset="0"/>
                <a:cs typeface="Consolas" panose="020B0609020204030204" pitchFamily="49" charset="0"/>
              </a:rPr>
              <a:t>car.color</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a:t>
            </a:r>
            <a:br>
              <a:rPr lang="en-GB" sz="1100" dirty="0">
                <a:latin typeface="Consolas" panose="020B0609020204030204" pitchFamily="49" charset="0"/>
                <a:cs typeface="Consolas" panose="020B0609020204030204" pitchFamily="49" charset="0"/>
              </a:rPr>
            </a:b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a:t>
            </a:r>
            <a:r>
              <a:rPr lang="en-GB" sz="1100" dirty="0">
                <a:solidFill>
                  <a:schemeClr val="accent6">
                    <a:lumMod val="75000"/>
                  </a:schemeClr>
                </a:solidFill>
                <a:latin typeface="Consolas" panose="020B0609020204030204" pitchFamily="49" charset="0"/>
                <a:cs typeface="Consolas" panose="020B0609020204030204" pitchFamily="49" charset="0"/>
              </a:rPr>
              <a:t>/* </a:t>
            </a:r>
            <a:r>
              <a:rPr lang="en-GB" sz="1100" dirty="0" err="1">
                <a:solidFill>
                  <a:schemeClr val="accent6">
                    <a:lumMod val="75000"/>
                  </a:schemeClr>
                </a:solidFill>
                <a:latin typeface="Consolas" panose="020B0609020204030204" pitchFamily="49" charset="0"/>
                <a:cs typeface="Consolas" panose="020B0609020204030204" pitchFamily="49" charset="0"/>
              </a:rPr>
              <a:t>hashcode</a:t>
            </a:r>
            <a:r>
              <a:rPr lang="en-GB" sz="1100" dirty="0">
                <a:solidFill>
                  <a:schemeClr val="accent6">
                    <a:lumMod val="75000"/>
                  </a:schemeClr>
                </a:solidFill>
                <a:latin typeface="Consolas" panose="020B0609020204030204" pitchFamily="49" charset="0"/>
                <a:cs typeface="Consolas" panose="020B0609020204030204" pitchFamily="49" charset="0"/>
              </a:rPr>
              <a:t>() must be overridden as well */</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@Override</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public int </a:t>
            </a:r>
            <a:r>
              <a:rPr lang="en-GB" sz="1100" dirty="0" err="1">
                <a:latin typeface="Consolas" panose="020B0609020204030204" pitchFamily="49" charset="0"/>
                <a:cs typeface="Consolas" panose="020B0609020204030204" pitchFamily="49" charset="0"/>
              </a:rPr>
              <a:t>hashCode</a:t>
            </a:r>
            <a:r>
              <a:rPr lang="en-GB" sz="1100" dirty="0">
                <a:latin typeface="Consolas" panose="020B0609020204030204" pitchFamily="49" charset="0"/>
                <a:cs typeface="Consolas" panose="020B0609020204030204" pitchFamily="49" charset="0"/>
              </a:rPr>
              <a:t>() {</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return </a:t>
            </a:r>
            <a:r>
              <a:rPr lang="en-GB" sz="1100" dirty="0" err="1">
                <a:latin typeface="Consolas" panose="020B0609020204030204" pitchFamily="49" charset="0"/>
                <a:cs typeface="Consolas" panose="020B0609020204030204" pitchFamily="49" charset="0"/>
              </a:rPr>
              <a:t>Objects.</a:t>
            </a:r>
            <a:r>
              <a:rPr lang="en-GB" sz="1100" i="1" dirty="0" err="1">
                <a:latin typeface="Consolas" panose="020B0609020204030204" pitchFamily="49" charset="0"/>
                <a:cs typeface="Consolas" panose="020B0609020204030204" pitchFamily="49" charset="0"/>
              </a:rPr>
              <a:t>hash</a:t>
            </a:r>
            <a:r>
              <a:rPr lang="en-GB" sz="1100" dirty="0">
                <a:latin typeface="Consolas" panose="020B0609020204030204" pitchFamily="49" charset="0"/>
                <a:cs typeface="Consolas" panose="020B0609020204030204" pitchFamily="49" charset="0"/>
              </a:rPr>
              <a:t>(</a:t>
            </a:r>
            <a:r>
              <a:rPr lang="en-GB" sz="1100" dirty="0" err="1">
                <a:latin typeface="Consolas" panose="020B0609020204030204" pitchFamily="49" charset="0"/>
                <a:cs typeface="Consolas" panose="020B0609020204030204" pitchFamily="49" charset="0"/>
              </a:rPr>
              <a:t>isOn</a:t>
            </a:r>
            <a:r>
              <a:rPr lang="en-GB" sz="1100" dirty="0">
                <a:latin typeface="Consolas" panose="020B0609020204030204" pitchFamily="49" charset="0"/>
                <a:cs typeface="Consolas" panose="020B0609020204030204" pitchFamily="49" charset="0"/>
              </a:rPr>
              <a:t>, brand, </a:t>
            </a:r>
            <a:r>
              <a:rPr lang="en-GB" sz="1100" dirty="0" err="1">
                <a:latin typeface="Consolas" panose="020B0609020204030204" pitchFamily="49" charset="0"/>
                <a:cs typeface="Consolas" panose="020B0609020204030204" pitchFamily="49" charset="0"/>
              </a:rPr>
              <a:t>color</a:t>
            </a:r>
            <a:r>
              <a:rPr lang="en-GB" sz="1100" dirty="0">
                <a:latin typeface="Consolas" panose="020B0609020204030204" pitchFamily="49" charset="0"/>
                <a:cs typeface="Consolas" panose="020B0609020204030204" pitchFamily="49" charset="0"/>
              </a:rPr>
              <a:t>);</a:t>
            </a:r>
          </a:p>
          <a:p>
            <a:pPr marL="0" indent="0">
              <a:buNone/>
            </a:pPr>
            <a:r>
              <a:rPr lang="en-GB" sz="1100" dirty="0">
                <a:latin typeface="Consolas" panose="020B0609020204030204" pitchFamily="49" charset="0"/>
                <a:cs typeface="Consolas" panose="020B0609020204030204" pitchFamily="49" charset="0"/>
              </a:rPr>
              <a:t>	}</a:t>
            </a:r>
          </a:p>
          <a:p>
            <a:pPr marL="0" indent="0">
              <a:buNone/>
            </a:pPr>
            <a:r>
              <a:rPr lang="it-IT" sz="1100" dirty="0">
                <a:latin typeface="Consolas" panose="020B0609020204030204" pitchFamily="49" charset="0"/>
                <a:cs typeface="Consolas" panose="020B0609020204030204" pitchFamily="49" charset="0"/>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65</a:t>
            </a:fld>
            <a:endParaRPr lang="it-IT" dirty="0"/>
          </a:p>
        </p:txBody>
      </p:sp>
    </p:spTree>
    <p:extLst>
      <p:ext uri="{BB962C8B-B14F-4D97-AF65-F5344CB8AC3E}">
        <p14:creationId xmlns:p14="http://schemas.microsoft.com/office/powerpoint/2010/main" val="4394089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.equals() and .</a:t>
            </a:r>
            <a:r>
              <a:rPr lang="en-US" dirty="0" err="1"/>
              <a:t>hashCode</a:t>
            </a:r>
            <a:r>
              <a:rPr lang="en-US" dirty="0"/>
              <a:t>()</a:t>
            </a:r>
          </a:p>
        </p:txBody>
      </p:sp>
      <p:sp>
        <p:nvSpPr>
          <p:cNvPr id="7" name="Content Placeholder 6">
            <a:extLst>
              <a:ext uri="{FF2B5EF4-FFF2-40B4-BE49-F238E27FC236}">
                <a16:creationId xmlns:a16="http://schemas.microsoft.com/office/drawing/2014/main" id="{5D36FBE6-1237-E34C-ABD7-F8F405F7E5B9}"/>
              </a:ext>
            </a:extLst>
          </p:cNvPr>
          <p:cNvSpPr>
            <a:spLocks noGrp="1"/>
          </p:cNvSpPr>
          <p:nvPr>
            <p:ph idx="1"/>
          </p:nvPr>
        </p:nvSpPr>
        <p:spPr/>
        <p:txBody>
          <a:bodyPr>
            <a:noAutofit/>
          </a:bodyPr>
          <a:lstStyle/>
          <a:p>
            <a:pPr fontAlgn="base"/>
            <a:r>
              <a:rPr lang="en-GB" sz="2200" dirty="0"/>
              <a:t>Whenever </a:t>
            </a:r>
            <a:r>
              <a:rPr lang="en-GB" sz="2200" dirty="0" err="1"/>
              <a:t>hashcode</a:t>
            </a:r>
            <a:r>
              <a:rPr lang="en-GB" sz="2200" dirty="0"/>
              <a:t> is invoked on the same object more than once during an execution of a Java application, the </a:t>
            </a:r>
            <a:r>
              <a:rPr lang="en-GB" sz="2200" dirty="0" err="1"/>
              <a:t>hashCode</a:t>
            </a:r>
            <a:r>
              <a:rPr lang="en-GB" sz="2200" dirty="0"/>
              <a:t> method must consistently return the same integer, provided no information used in equals comparisons on the object is modified. This integer need not remain consistent from one execution of an application to another execution of the same application.</a:t>
            </a:r>
          </a:p>
          <a:p>
            <a:pPr fontAlgn="base"/>
            <a:r>
              <a:rPr lang="en-GB" sz="2200" dirty="0">
                <a:solidFill>
                  <a:schemeClr val="accent6">
                    <a:lumMod val="75000"/>
                  </a:schemeClr>
                </a:solidFill>
              </a:rPr>
              <a:t>If two objects are equal according to the equals(Object) method, then calling the </a:t>
            </a:r>
            <a:r>
              <a:rPr lang="en-GB" sz="2200" dirty="0" err="1">
                <a:solidFill>
                  <a:schemeClr val="accent6">
                    <a:lumMod val="75000"/>
                  </a:schemeClr>
                </a:solidFill>
              </a:rPr>
              <a:t>hashCode</a:t>
            </a:r>
            <a:r>
              <a:rPr lang="en-GB" sz="2200" dirty="0">
                <a:solidFill>
                  <a:schemeClr val="accent6">
                    <a:lumMod val="75000"/>
                  </a:schemeClr>
                </a:solidFill>
              </a:rPr>
              <a:t> method on each of the two objects must produce the same integer result.</a:t>
            </a:r>
          </a:p>
          <a:p>
            <a:pPr fontAlgn="base"/>
            <a:r>
              <a:rPr lang="en-GB" sz="2200" dirty="0"/>
              <a:t>It is not required that if two objects are unequal according to the equals(</a:t>
            </a:r>
            <a:r>
              <a:rPr lang="en-GB" sz="2200" dirty="0" err="1"/>
              <a:t>java.lang.Object</a:t>
            </a:r>
            <a:r>
              <a:rPr lang="en-GB" sz="2200" dirty="0"/>
              <a:t>) method, then calling the </a:t>
            </a:r>
            <a:r>
              <a:rPr lang="en-GB" sz="2200" dirty="0" err="1"/>
              <a:t>hashCode</a:t>
            </a:r>
            <a:r>
              <a:rPr lang="en-GB" sz="2200" dirty="0"/>
              <a:t> method on each of the two objects must produce distinct integer results. However, the programmer should be aware that producing distinct integer results for unequal objects may improve the performance of </a:t>
            </a:r>
            <a:r>
              <a:rPr lang="en-GB" sz="2200" dirty="0" err="1"/>
              <a:t>hashtables</a:t>
            </a:r>
            <a:r>
              <a:rPr lang="en-GB" sz="2200" dirty="0"/>
              <a:t>.</a:t>
            </a:r>
          </a:p>
          <a:p>
            <a:endParaRPr lang="en-IT" sz="2200" dirty="0"/>
          </a:p>
          <a:p>
            <a:endParaRPr lang="en-IT" sz="22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66</a:t>
            </a:fld>
            <a:endParaRPr lang="it-IT" dirty="0"/>
          </a:p>
        </p:txBody>
      </p:sp>
    </p:spTree>
    <p:extLst>
      <p:ext uri="{BB962C8B-B14F-4D97-AF65-F5344CB8AC3E}">
        <p14:creationId xmlns:p14="http://schemas.microsoft.com/office/powerpoint/2010/main" val="19780473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clone()</a:t>
            </a:r>
          </a:p>
        </p:txBody>
      </p:sp>
      <p:sp>
        <p:nvSpPr>
          <p:cNvPr id="5" name="Content Placeholder 4">
            <a:extLst>
              <a:ext uri="{FF2B5EF4-FFF2-40B4-BE49-F238E27FC236}">
                <a16:creationId xmlns:a16="http://schemas.microsoft.com/office/drawing/2014/main" id="{6D127878-9D33-4648-BAF0-65384150611A}"/>
              </a:ext>
            </a:extLst>
          </p:cNvPr>
          <p:cNvSpPr>
            <a:spLocks noGrp="1"/>
          </p:cNvSpPr>
          <p:nvPr>
            <p:ph sz="half" idx="1"/>
          </p:nvPr>
        </p:nvSpPr>
        <p:spPr/>
        <p:txBody>
          <a:bodyPr>
            <a:normAutofit/>
          </a:bodyPr>
          <a:lstStyle/>
          <a:p>
            <a:r>
              <a:rPr lang="en-GB" sz="2200" dirty="0">
                <a:latin typeface="Calibri" panose="020F0502020204030204" pitchFamily="34" charset="0"/>
                <a:cs typeface="Calibri" panose="020F0502020204030204" pitchFamily="34" charset="0"/>
              </a:rPr>
              <a:t>Constructors are a good way for generating objects which are copies of other objects</a:t>
            </a:r>
          </a:p>
          <a:p>
            <a:r>
              <a:rPr lang="en-GB" sz="2200" dirty="0">
                <a:latin typeface="Calibri" panose="020F0502020204030204" pitchFamily="34" charset="0"/>
                <a:cs typeface="Calibri" panose="020F0502020204030204" pitchFamily="34" charset="0"/>
              </a:rPr>
              <a:t>If proper constructors are not available, the method .clone() can be used instead</a:t>
            </a:r>
          </a:p>
          <a:p>
            <a:r>
              <a:rPr lang="en-GB" sz="2200" dirty="0">
                <a:latin typeface="Calibri" panose="020F0502020204030204" pitchFamily="34" charset="0"/>
                <a:cs typeface="Calibri" panose="020F0502020204030204" pitchFamily="34" charset="0"/>
              </a:rPr>
              <a:t>clone() returns an Object reference, thus casting is necessary to use the cloned object </a:t>
            </a:r>
          </a:p>
          <a:p>
            <a:endParaRPr lang="en-IT" sz="2200" dirty="0">
              <a:latin typeface="Calibri" panose="020F0502020204030204" pitchFamily="34" charset="0"/>
              <a:cs typeface="Calibri" panose="020F0502020204030204" pitchFamily="34" charset="0"/>
            </a:endParaRPr>
          </a:p>
        </p:txBody>
      </p:sp>
      <p:sp>
        <p:nvSpPr>
          <p:cNvPr id="6" name="Content Placeholder 5">
            <a:extLst>
              <a:ext uri="{FF2B5EF4-FFF2-40B4-BE49-F238E27FC236}">
                <a16:creationId xmlns:a16="http://schemas.microsoft.com/office/drawing/2014/main" id="{195A411E-C1AD-D64E-AE1D-43EE69697502}"/>
              </a:ext>
            </a:extLst>
          </p:cNvPr>
          <p:cNvSpPr>
            <a:spLocks noGrp="1"/>
          </p:cNvSpPr>
          <p:nvPr>
            <p:ph sz="half" idx="2"/>
          </p:nvPr>
        </p:nvSpPr>
        <p:spPr/>
        <p:txBody>
          <a:bodyPr>
            <a:normAutofit/>
          </a:bodyPr>
          <a:lstStyle/>
          <a:p>
            <a:pPr marL="0" indent="0">
              <a:buNone/>
            </a:pPr>
            <a:r>
              <a:rPr lang="en-GB" sz="1600" dirty="0">
                <a:latin typeface="Consolas" panose="020B0609020204030204" pitchFamily="49" charset="0"/>
                <a:cs typeface="Consolas" panose="020B0609020204030204" pitchFamily="49" charset="0"/>
              </a:rPr>
              <a:t>Point p1 = new Point(2,3);</a:t>
            </a:r>
          </a:p>
          <a:p>
            <a:pPr marL="0" indent="0">
              <a:buNone/>
            </a:pP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Point p2 = new Point(p1);</a:t>
            </a: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p2.setLocation(4,4);</a:t>
            </a:r>
            <a:br>
              <a:rPr lang="en-GB" sz="1600" dirty="0">
                <a:latin typeface="Consolas" panose="020B0609020204030204" pitchFamily="49" charset="0"/>
                <a:cs typeface="Consolas" panose="020B0609020204030204" pitchFamily="49" charset="0"/>
              </a:rPr>
            </a:br>
            <a:br>
              <a:rPr lang="en-GB" sz="1600" dirty="0">
                <a:latin typeface="Consolas" panose="020B0609020204030204" pitchFamily="49" charset="0"/>
                <a:cs typeface="Consolas" panose="020B0609020204030204" pitchFamily="49" charset="0"/>
              </a:rPr>
            </a:br>
            <a:r>
              <a:rPr lang="en-GB" sz="1600" dirty="0" err="1">
                <a:latin typeface="Consolas" panose="020B0609020204030204" pitchFamily="49" charset="0"/>
                <a:cs typeface="Consolas" panose="020B0609020204030204" pitchFamily="49" charset="0"/>
              </a:rPr>
              <a:t>System.</a:t>
            </a:r>
            <a:r>
              <a:rPr lang="en-GB" sz="1600" i="1" dirty="0" err="1">
                <a:latin typeface="Consolas" panose="020B0609020204030204" pitchFamily="49" charset="0"/>
                <a:cs typeface="Consolas" panose="020B0609020204030204" pitchFamily="49" charset="0"/>
              </a:rPr>
              <a:t>out</a:t>
            </a:r>
            <a:r>
              <a:rPr lang="en-GB" sz="1600" dirty="0" err="1">
                <a:latin typeface="Consolas" panose="020B0609020204030204" pitchFamily="49" charset="0"/>
                <a:cs typeface="Consolas" panose="020B0609020204030204" pitchFamily="49" charset="0"/>
              </a:rPr>
              <a:t>.println</a:t>
            </a:r>
            <a:r>
              <a:rPr lang="en-GB" sz="1600" dirty="0">
                <a:latin typeface="Consolas" panose="020B0609020204030204" pitchFamily="49" charset="0"/>
                <a:cs typeface="Consolas" panose="020B0609020204030204" pitchFamily="49" charset="0"/>
              </a:rPr>
              <a:t>(p1);  //2,3</a:t>
            </a:r>
            <a:br>
              <a:rPr lang="en-GB" sz="1600" dirty="0">
                <a:latin typeface="Consolas" panose="020B0609020204030204" pitchFamily="49" charset="0"/>
                <a:cs typeface="Consolas" panose="020B0609020204030204" pitchFamily="49" charset="0"/>
              </a:rPr>
            </a:br>
            <a:r>
              <a:rPr lang="en-GB" sz="1600" dirty="0" err="1">
                <a:latin typeface="Consolas" panose="020B0609020204030204" pitchFamily="49" charset="0"/>
                <a:cs typeface="Consolas" panose="020B0609020204030204" pitchFamily="49" charset="0"/>
              </a:rPr>
              <a:t>System.</a:t>
            </a:r>
            <a:r>
              <a:rPr lang="en-GB" sz="1600" i="1" dirty="0" err="1">
                <a:latin typeface="Consolas" panose="020B0609020204030204" pitchFamily="49" charset="0"/>
                <a:cs typeface="Consolas" panose="020B0609020204030204" pitchFamily="49" charset="0"/>
              </a:rPr>
              <a:t>out</a:t>
            </a:r>
            <a:r>
              <a:rPr lang="en-GB" sz="1600" dirty="0" err="1">
                <a:latin typeface="Consolas" panose="020B0609020204030204" pitchFamily="49" charset="0"/>
                <a:cs typeface="Consolas" panose="020B0609020204030204" pitchFamily="49" charset="0"/>
              </a:rPr>
              <a:t>.println</a:t>
            </a:r>
            <a:r>
              <a:rPr lang="en-GB" sz="1600" dirty="0">
                <a:latin typeface="Consolas" panose="020B0609020204030204" pitchFamily="49" charset="0"/>
                <a:cs typeface="Consolas" panose="020B0609020204030204" pitchFamily="49" charset="0"/>
              </a:rPr>
              <a:t>(p2);  //4,4</a:t>
            </a: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Point p1 = new Point(2,3);</a:t>
            </a:r>
            <a:br>
              <a:rPr lang="en-GB" sz="1600" dirty="0">
                <a:latin typeface="Consolas" panose="020B0609020204030204" pitchFamily="49" charset="0"/>
                <a:cs typeface="Consolas" panose="020B0609020204030204" pitchFamily="49" charset="0"/>
              </a:rPr>
            </a:b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Point p2 = (Point) p1.clone();</a:t>
            </a: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p2.setLocation(4,4);</a:t>
            </a:r>
            <a:br>
              <a:rPr lang="en-GB" sz="1600" dirty="0">
                <a:latin typeface="Consolas" panose="020B0609020204030204" pitchFamily="49" charset="0"/>
                <a:cs typeface="Consolas" panose="020B0609020204030204" pitchFamily="49" charset="0"/>
              </a:rPr>
            </a:br>
            <a:br>
              <a:rPr lang="en-GB" sz="1600" dirty="0">
                <a:latin typeface="Consolas" panose="020B0609020204030204" pitchFamily="49" charset="0"/>
                <a:cs typeface="Consolas" panose="020B0609020204030204" pitchFamily="49" charset="0"/>
              </a:rPr>
            </a:br>
            <a:r>
              <a:rPr lang="en-GB" sz="1600" dirty="0" err="1">
                <a:latin typeface="Consolas" panose="020B0609020204030204" pitchFamily="49" charset="0"/>
                <a:cs typeface="Consolas" panose="020B0609020204030204" pitchFamily="49" charset="0"/>
              </a:rPr>
              <a:t>System.</a:t>
            </a:r>
            <a:r>
              <a:rPr lang="en-GB" sz="1600" i="1" dirty="0" err="1">
                <a:latin typeface="Consolas" panose="020B0609020204030204" pitchFamily="49" charset="0"/>
                <a:cs typeface="Consolas" panose="020B0609020204030204" pitchFamily="49" charset="0"/>
              </a:rPr>
              <a:t>out</a:t>
            </a:r>
            <a:r>
              <a:rPr lang="en-GB" sz="1600" dirty="0" err="1">
                <a:latin typeface="Consolas" panose="020B0609020204030204" pitchFamily="49" charset="0"/>
                <a:cs typeface="Consolas" panose="020B0609020204030204" pitchFamily="49" charset="0"/>
              </a:rPr>
              <a:t>.println</a:t>
            </a:r>
            <a:r>
              <a:rPr lang="en-GB" sz="1600" dirty="0">
                <a:latin typeface="Consolas" panose="020B0609020204030204" pitchFamily="49" charset="0"/>
                <a:cs typeface="Consolas" panose="020B0609020204030204" pitchFamily="49" charset="0"/>
              </a:rPr>
              <a:t>(p1);  //2,3</a:t>
            </a:r>
            <a:br>
              <a:rPr lang="en-GB" sz="1600" dirty="0">
                <a:latin typeface="Consolas" panose="020B0609020204030204" pitchFamily="49" charset="0"/>
                <a:cs typeface="Consolas" panose="020B0609020204030204" pitchFamily="49" charset="0"/>
              </a:rPr>
            </a:br>
            <a:r>
              <a:rPr lang="en-GB" sz="1600" dirty="0" err="1">
                <a:latin typeface="Consolas" panose="020B0609020204030204" pitchFamily="49" charset="0"/>
                <a:cs typeface="Consolas" panose="020B0609020204030204" pitchFamily="49" charset="0"/>
              </a:rPr>
              <a:t>System.</a:t>
            </a:r>
            <a:r>
              <a:rPr lang="en-GB" sz="1600" i="1" dirty="0" err="1">
                <a:latin typeface="Consolas" panose="020B0609020204030204" pitchFamily="49" charset="0"/>
                <a:cs typeface="Consolas" panose="020B0609020204030204" pitchFamily="49" charset="0"/>
              </a:rPr>
              <a:t>out</a:t>
            </a:r>
            <a:r>
              <a:rPr lang="en-GB" sz="1600" dirty="0" err="1">
                <a:latin typeface="Consolas" panose="020B0609020204030204" pitchFamily="49" charset="0"/>
                <a:cs typeface="Consolas" panose="020B0609020204030204" pitchFamily="49" charset="0"/>
              </a:rPr>
              <a:t>.println</a:t>
            </a:r>
            <a:r>
              <a:rPr lang="en-GB" sz="1600" dirty="0">
                <a:latin typeface="Consolas" panose="020B0609020204030204" pitchFamily="49" charset="0"/>
                <a:cs typeface="Consolas" panose="020B0609020204030204" pitchFamily="49" charset="0"/>
              </a:rPr>
              <a:t>(p2);  //4,4</a:t>
            </a: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IT" sz="16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67</a:t>
            </a:fld>
            <a:endParaRPr lang="it-IT" dirty="0"/>
          </a:p>
        </p:txBody>
      </p:sp>
    </p:spTree>
    <p:extLst>
      <p:ext uri="{BB962C8B-B14F-4D97-AF65-F5344CB8AC3E}">
        <p14:creationId xmlns:p14="http://schemas.microsoft.com/office/powerpoint/2010/main" val="5596608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clone()</a:t>
            </a:r>
          </a:p>
        </p:txBody>
      </p:sp>
      <p:sp>
        <p:nvSpPr>
          <p:cNvPr id="5" name="Content Placeholder 4">
            <a:extLst>
              <a:ext uri="{FF2B5EF4-FFF2-40B4-BE49-F238E27FC236}">
                <a16:creationId xmlns:a16="http://schemas.microsoft.com/office/drawing/2014/main" id="{6D127878-9D33-4648-BAF0-65384150611A}"/>
              </a:ext>
            </a:extLst>
          </p:cNvPr>
          <p:cNvSpPr>
            <a:spLocks noGrp="1"/>
          </p:cNvSpPr>
          <p:nvPr>
            <p:ph sz="half" idx="1"/>
          </p:nvPr>
        </p:nvSpPr>
        <p:spPr/>
        <p:txBody>
          <a:bodyPr>
            <a:normAutofit lnSpcReduction="10000"/>
          </a:bodyPr>
          <a:lstStyle/>
          <a:p>
            <a:r>
              <a:rPr lang="en-GB" sz="2000" dirty="0"/>
              <a:t>When JVM is called for cloning, it does the following things:</a:t>
            </a:r>
          </a:p>
          <a:p>
            <a:r>
              <a:rPr lang="en-GB" sz="2000" dirty="0"/>
              <a:t>If the class has only primitive data type members then a completely new copy of the object will be created and the reference to the new object copy will be returned.</a:t>
            </a:r>
          </a:p>
          <a:p>
            <a:r>
              <a:rPr lang="en-GB" sz="2000" dirty="0"/>
              <a:t>If the class contains members of any class type then </a:t>
            </a:r>
            <a:r>
              <a:rPr lang="en-GB" sz="2000" dirty="0">
                <a:solidFill>
                  <a:schemeClr val="accent6">
                    <a:lumMod val="75000"/>
                  </a:schemeClr>
                </a:solidFill>
              </a:rPr>
              <a:t>only the object references to those members are copied and hence the member references in both the original object as well as the cloned object refer to the same object (this is called shallow copy)</a:t>
            </a:r>
            <a:endParaRPr lang="en-GB" sz="2000" dirty="0"/>
          </a:p>
          <a:p>
            <a:r>
              <a:rPr lang="en-GB" sz="2000" dirty="0"/>
              <a:t>https://</a:t>
            </a:r>
            <a:r>
              <a:rPr lang="en-GB" sz="2000" dirty="0" err="1"/>
              <a:t>howtodoinjava.com</a:t>
            </a:r>
            <a:r>
              <a:rPr lang="en-GB" sz="2000" dirty="0"/>
              <a:t>/java/cloning/a-guide-to-object-cloning-in-java/</a:t>
            </a:r>
          </a:p>
        </p:txBody>
      </p:sp>
      <p:sp>
        <p:nvSpPr>
          <p:cNvPr id="6" name="Content Placeholder 5">
            <a:extLst>
              <a:ext uri="{FF2B5EF4-FFF2-40B4-BE49-F238E27FC236}">
                <a16:creationId xmlns:a16="http://schemas.microsoft.com/office/drawing/2014/main" id="{195A411E-C1AD-D64E-AE1D-43EE69697502}"/>
              </a:ext>
            </a:extLst>
          </p:cNvPr>
          <p:cNvSpPr>
            <a:spLocks noGrp="1"/>
          </p:cNvSpPr>
          <p:nvPr>
            <p:ph sz="half" idx="2"/>
          </p:nvPr>
        </p:nvSpPr>
        <p:spPr/>
        <p:txBody>
          <a:bodyPr>
            <a:normAutofit lnSpcReduction="10000"/>
          </a:bodyPr>
          <a:lstStyle/>
          <a:p>
            <a:pPr marL="0" indent="0">
              <a:buNone/>
            </a:pPr>
            <a:r>
              <a:rPr lang="en-GB" sz="1600" dirty="0" err="1">
                <a:latin typeface="Consolas" panose="020B0609020204030204" pitchFamily="49" charset="0"/>
                <a:cs typeface="Consolas" panose="020B0609020204030204" pitchFamily="49" charset="0"/>
              </a:rPr>
              <a:t>ArrayList</a:t>
            </a:r>
            <a:r>
              <a:rPr lang="en-GB" sz="1600" dirty="0">
                <a:latin typeface="Consolas" panose="020B0609020204030204" pitchFamily="49" charset="0"/>
                <a:cs typeface="Consolas" panose="020B0609020204030204" pitchFamily="49" charset="0"/>
              </a:rPr>
              <a:t>&lt;Point&gt; l1 = new </a:t>
            </a:r>
            <a:r>
              <a:rPr lang="en-GB" sz="1600" dirty="0" err="1">
                <a:latin typeface="Consolas" panose="020B0609020204030204" pitchFamily="49" charset="0"/>
                <a:cs typeface="Consolas" panose="020B0609020204030204" pitchFamily="49" charset="0"/>
              </a:rPr>
              <a:t>ArrayList</a:t>
            </a:r>
            <a:r>
              <a:rPr lang="en-GB" sz="1600" dirty="0">
                <a:latin typeface="Consolas" panose="020B0609020204030204" pitchFamily="49" charset="0"/>
                <a:cs typeface="Consolas" panose="020B0609020204030204" pitchFamily="49" charset="0"/>
              </a:rPr>
              <a:t>&lt;&gt;();</a:t>
            </a: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l1.add(new Point(1, 1));</a:t>
            </a: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l1.add(new Point(2, 2));</a:t>
            </a: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l1.add(new Point(3, 3));</a:t>
            </a:r>
            <a:br>
              <a:rPr lang="en-GB" sz="1600" dirty="0">
                <a:latin typeface="Consolas" panose="020B0609020204030204" pitchFamily="49" charset="0"/>
                <a:cs typeface="Consolas" panose="020B0609020204030204" pitchFamily="49" charset="0"/>
              </a:rPr>
            </a:br>
            <a:br>
              <a:rPr lang="en-GB" sz="1600" dirty="0">
                <a:latin typeface="Consolas" panose="020B0609020204030204" pitchFamily="49" charset="0"/>
                <a:cs typeface="Consolas" panose="020B0609020204030204" pitchFamily="49" charset="0"/>
              </a:rPr>
            </a:br>
            <a:r>
              <a:rPr lang="en-GB" sz="1600" dirty="0" err="1">
                <a:latin typeface="Consolas" panose="020B0609020204030204" pitchFamily="49" charset="0"/>
                <a:cs typeface="Consolas" panose="020B0609020204030204" pitchFamily="49" charset="0"/>
              </a:rPr>
              <a:t>ArrayList</a:t>
            </a:r>
            <a:r>
              <a:rPr lang="en-GB" sz="1600" dirty="0">
                <a:latin typeface="Consolas" panose="020B0609020204030204" pitchFamily="49" charset="0"/>
                <a:cs typeface="Consolas" panose="020B0609020204030204" pitchFamily="49" charset="0"/>
              </a:rPr>
              <a:t>&lt;Point&gt; l2 = (</a:t>
            </a:r>
            <a:r>
              <a:rPr lang="en-GB" sz="1600" dirty="0" err="1">
                <a:latin typeface="Consolas" panose="020B0609020204030204" pitchFamily="49" charset="0"/>
                <a:cs typeface="Consolas" panose="020B0609020204030204" pitchFamily="49" charset="0"/>
              </a:rPr>
              <a:t>ArrayList</a:t>
            </a:r>
            <a:r>
              <a:rPr lang="en-GB" sz="1600" dirty="0">
                <a:latin typeface="Consolas" panose="020B0609020204030204" pitchFamily="49" charset="0"/>
                <a:cs typeface="Consolas" panose="020B0609020204030204" pitchFamily="49" charset="0"/>
              </a:rPr>
              <a:t>) l1.clone();</a:t>
            </a: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l2.get(0).</a:t>
            </a:r>
            <a:r>
              <a:rPr lang="en-GB" sz="1600" dirty="0" err="1">
                <a:latin typeface="Consolas" panose="020B0609020204030204" pitchFamily="49" charset="0"/>
                <a:cs typeface="Consolas" panose="020B0609020204030204" pitchFamily="49" charset="0"/>
              </a:rPr>
              <a:t>setLocation</a:t>
            </a:r>
            <a:r>
              <a:rPr lang="en-GB" sz="1600" dirty="0">
                <a:latin typeface="Consolas" panose="020B0609020204030204" pitchFamily="49" charset="0"/>
                <a:cs typeface="Consolas" panose="020B0609020204030204" pitchFamily="49" charset="0"/>
              </a:rPr>
              <a:t>(9,9);</a:t>
            </a:r>
            <a:br>
              <a:rPr lang="en-GB" sz="1600" dirty="0">
                <a:latin typeface="Consolas" panose="020B0609020204030204" pitchFamily="49" charset="0"/>
                <a:cs typeface="Consolas" panose="020B0609020204030204" pitchFamily="49" charset="0"/>
              </a:rPr>
            </a:br>
            <a:r>
              <a:rPr lang="en-GB" sz="1600" dirty="0" err="1">
                <a:latin typeface="Consolas" panose="020B0609020204030204" pitchFamily="49" charset="0"/>
                <a:cs typeface="Consolas" panose="020B0609020204030204" pitchFamily="49" charset="0"/>
              </a:rPr>
              <a:t>System.</a:t>
            </a:r>
            <a:r>
              <a:rPr lang="en-GB" sz="1600" i="1" dirty="0" err="1">
                <a:latin typeface="Consolas" panose="020B0609020204030204" pitchFamily="49" charset="0"/>
                <a:cs typeface="Consolas" panose="020B0609020204030204" pitchFamily="49" charset="0"/>
              </a:rPr>
              <a:t>out</a:t>
            </a:r>
            <a:r>
              <a:rPr lang="en-GB" sz="1600" dirty="0" err="1">
                <a:latin typeface="Consolas" panose="020B0609020204030204" pitchFamily="49" charset="0"/>
                <a:cs typeface="Consolas" panose="020B0609020204030204" pitchFamily="49" charset="0"/>
              </a:rPr>
              <a:t>.println</a:t>
            </a:r>
            <a:r>
              <a:rPr lang="en-GB" sz="1600" dirty="0">
                <a:latin typeface="Consolas" panose="020B0609020204030204" pitchFamily="49" charset="0"/>
                <a:cs typeface="Consolas" panose="020B0609020204030204" pitchFamily="49" charset="0"/>
              </a:rPr>
              <a:t>(l1);</a:t>
            </a:r>
            <a:br>
              <a:rPr lang="en-GB" sz="1600" dirty="0">
                <a:latin typeface="Consolas" panose="020B0609020204030204" pitchFamily="49" charset="0"/>
                <a:cs typeface="Consolas" panose="020B0609020204030204" pitchFamily="49" charset="0"/>
              </a:rPr>
            </a:br>
            <a:r>
              <a:rPr lang="en-GB" sz="1600" dirty="0" err="1">
                <a:latin typeface="Consolas" panose="020B0609020204030204" pitchFamily="49" charset="0"/>
                <a:cs typeface="Consolas" panose="020B0609020204030204" pitchFamily="49" charset="0"/>
              </a:rPr>
              <a:t>System.</a:t>
            </a:r>
            <a:r>
              <a:rPr lang="en-GB" sz="1600" i="1" dirty="0" err="1">
                <a:latin typeface="Consolas" panose="020B0609020204030204" pitchFamily="49" charset="0"/>
                <a:cs typeface="Consolas" panose="020B0609020204030204" pitchFamily="49" charset="0"/>
              </a:rPr>
              <a:t>out</a:t>
            </a:r>
            <a:r>
              <a:rPr lang="en-GB" sz="1600" dirty="0" err="1">
                <a:latin typeface="Consolas" panose="020B0609020204030204" pitchFamily="49" charset="0"/>
                <a:cs typeface="Consolas" panose="020B0609020204030204" pitchFamily="49" charset="0"/>
              </a:rPr>
              <a:t>.println</a:t>
            </a:r>
            <a:r>
              <a:rPr lang="en-GB" sz="1600" dirty="0">
                <a:latin typeface="Consolas" panose="020B0609020204030204" pitchFamily="49" charset="0"/>
                <a:cs typeface="Consolas" panose="020B0609020204030204" pitchFamily="49" charset="0"/>
              </a:rPr>
              <a:t>(l2);</a:t>
            </a:r>
          </a:p>
          <a:p>
            <a:pPr marL="0" indent="0">
              <a:buNone/>
            </a:pPr>
            <a:endParaRPr lang="en-GB" sz="1400" dirty="0">
              <a:latin typeface="Consolas" panose="020B0609020204030204" pitchFamily="49" charset="0"/>
              <a:cs typeface="Consolas" panose="020B0609020204030204" pitchFamily="49" charset="0"/>
            </a:endParaRPr>
          </a:p>
          <a:p>
            <a:pPr marL="0" indent="0">
              <a:buNone/>
            </a:pPr>
            <a:r>
              <a:rPr lang="en-GB" sz="1400" dirty="0">
                <a:latin typeface="Consolas" panose="020B0609020204030204" pitchFamily="49" charset="0"/>
                <a:cs typeface="Consolas" panose="020B0609020204030204" pitchFamily="49" charset="0"/>
              </a:rPr>
              <a:t>[</a:t>
            </a:r>
            <a:r>
              <a:rPr lang="en-GB" sz="1400" dirty="0" err="1">
                <a:latin typeface="Consolas" panose="020B0609020204030204" pitchFamily="49" charset="0"/>
                <a:cs typeface="Consolas" panose="020B0609020204030204" pitchFamily="49" charset="0"/>
              </a:rPr>
              <a:t>java.awt.Point</a:t>
            </a:r>
            <a:r>
              <a:rPr lang="en-GB" sz="1400" dirty="0">
                <a:latin typeface="Consolas" panose="020B0609020204030204" pitchFamily="49" charset="0"/>
                <a:cs typeface="Consolas" panose="020B0609020204030204" pitchFamily="49" charset="0"/>
              </a:rPr>
              <a:t>[x=9,y=9], </a:t>
            </a:r>
            <a:r>
              <a:rPr lang="en-GB" sz="1400" dirty="0" err="1">
                <a:latin typeface="Consolas" panose="020B0609020204030204" pitchFamily="49" charset="0"/>
                <a:cs typeface="Consolas" panose="020B0609020204030204" pitchFamily="49" charset="0"/>
              </a:rPr>
              <a:t>java.awt.Point</a:t>
            </a:r>
            <a:r>
              <a:rPr lang="en-GB" sz="1400" dirty="0">
                <a:latin typeface="Consolas" panose="020B0609020204030204" pitchFamily="49" charset="0"/>
                <a:cs typeface="Consolas" panose="020B0609020204030204" pitchFamily="49" charset="0"/>
              </a:rPr>
              <a:t>[x=2,y=2], </a:t>
            </a:r>
            <a:r>
              <a:rPr lang="en-GB" sz="1400" dirty="0" err="1">
                <a:latin typeface="Consolas" panose="020B0609020204030204" pitchFamily="49" charset="0"/>
                <a:cs typeface="Consolas" panose="020B0609020204030204" pitchFamily="49" charset="0"/>
              </a:rPr>
              <a:t>java.awt.Point</a:t>
            </a:r>
            <a:r>
              <a:rPr lang="en-GB" sz="1400" dirty="0">
                <a:latin typeface="Consolas" panose="020B0609020204030204" pitchFamily="49" charset="0"/>
                <a:cs typeface="Consolas" panose="020B0609020204030204" pitchFamily="49" charset="0"/>
              </a:rPr>
              <a:t>[x=3,y=3]]</a:t>
            </a:r>
          </a:p>
          <a:p>
            <a:pPr marL="0" indent="0">
              <a:buNone/>
            </a:pPr>
            <a:endParaRPr lang="en-GB" sz="1400" dirty="0">
              <a:latin typeface="Consolas" panose="020B0609020204030204" pitchFamily="49" charset="0"/>
              <a:cs typeface="Consolas" panose="020B0609020204030204" pitchFamily="49" charset="0"/>
            </a:endParaRPr>
          </a:p>
          <a:p>
            <a:pPr marL="0" indent="0">
              <a:buNone/>
            </a:pPr>
            <a:r>
              <a:rPr lang="en-GB" sz="1400" dirty="0">
                <a:latin typeface="Consolas" panose="020B0609020204030204" pitchFamily="49" charset="0"/>
                <a:cs typeface="Consolas" panose="020B0609020204030204" pitchFamily="49" charset="0"/>
              </a:rPr>
              <a:t>[</a:t>
            </a:r>
            <a:r>
              <a:rPr lang="en-GB" sz="1400" dirty="0" err="1">
                <a:latin typeface="Consolas" panose="020B0609020204030204" pitchFamily="49" charset="0"/>
                <a:cs typeface="Consolas" panose="020B0609020204030204" pitchFamily="49" charset="0"/>
              </a:rPr>
              <a:t>java.awt.Point</a:t>
            </a:r>
            <a:r>
              <a:rPr lang="en-GB" sz="1400" dirty="0">
                <a:latin typeface="Consolas" panose="020B0609020204030204" pitchFamily="49" charset="0"/>
                <a:cs typeface="Consolas" panose="020B0609020204030204" pitchFamily="49" charset="0"/>
              </a:rPr>
              <a:t>[x=9,y=9], </a:t>
            </a:r>
            <a:r>
              <a:rPr lang="en-GB" sz="1400" dirty="0" err="1">
                <a:latin typeface="Consolas" panose="020B0609020204030204" pitchFamily="49" charset="0"/>
                <a:cs typeface="Consolas" panose="020B0609020204030204" pitchFamily="49" charset="0"/>
              </a:rPr>
              <a:t>java.awt.Point</a:t>
            </a:r>
            <a:r>
              <a:rPr lang="en-GB" sz="1400" dirty="0">
                <a:latin typeface="Consolas" panose="020B0609020204030204" pitchFamily="49" charset="0"/>
                <a:cs typeface="Consolas" panose="020B0609020204030204" pitchFamily="49" charset="0"/>
              </a:rPr>
              <a:t>[x=2,y=2], </a:t>
            </a:r>
            <a:r>
              <a:rPr lang="en-GB" sz="1400" dirty="0" err="1">
                <a:latin typeface="Consolas" panose="020B0609020204030204" pitchFamily="49" charset="0"/>
                <a:cs typeface="Consolas" panose="020B0609020204030204" pitchFamily="49" charset="0"/>
              </a:rPr>
              <a:t>java.awt.Point</a:t>
            </a:r>
            <a:r>
              <a:rPr lang="en-GB" sz="1400" dirty="0">
                <a:latin typeface="Consolas" panose="020B0609020204030204" pitchFamily="49" charset="0"/>
                <a:cs typeface="Consolas" panose="020B0609020204030204" pitchFamily="49" charset="0"/>
              </a:rPr>
              <a:t>[x=3,y=3]]</a:t>
            </a:r>
            <a:endParaRPr lang="en-IT" sz="14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68</a:t>
            </a:fld>
            <a:endParaRPr lang="it-IT" dirty="0"/>
          </a:p>
        </p:txBody>
      </p:sp>
    </p:spTree>
    <p:extLst>
      <p:ext uri="{BB962C8B-B14F-4D97-AF65-F5344CB8AC3E}">
        <p14:creationId xmlns:p14="http://schemas.microsoft.com/office/powerpoint/2010/main" val="21543792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Casting</a:t>
            </a:r>
            <a:endParaRPr lang="it-IT" dirty="0"/>
          </a:p>
        </p:txBody>
      </p:sp>
    </p:spTree>
    <p:extLst>
      <p:ext uri="{BB962C8B-B14F-4D97-AF65-F5344CB8AC3E}">
        <p14:creationId xmlns:p14="http://schemas.microsoft.com/office/powerpoint/2010/main" val="2757999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Object destruction</a:t>
            </a:r>
          </a:p>
        </p:txBody>
      </p:sp>
      <p:sp>
        <p:nvSpPr>
          <p:cNvPr id="3" name="Content Placeholder 2"/>
          <p:cNvSpPr>
            <a:spLocks noGrp="1"/>
          </p:cNvSpPr>
          <p:nvPr>
            <p:ph idx="1"/>
          </p:nvPr>
        </p:nvSpPr>
        <p:spPr/>
        <p:txBody>
          <a:bodyPr/>
          <a:lstStyle/>
          <a:p>
            <a:r>
              <a:rPr lang="en-US" sz="2000" dirty="0">
                <a:solidFill>
                  <a:schemeClr val="accent6">
                    <a:lumMod val="75000"/>
                  </a:schemeClr>
                </a:solidFill>
              </a:rPr>
              <a:t>It is no longer a developer concern</a:t>
            </a:r>
            <a:r>
              <a:rPr lang="en-US" sz="2000" dirty="0"/>
              <a:t>. Java supports </a:t>
            </a:r>
            <a:r>
              <a:rPr lang="en-US" sz="2000" i="1" dirty="0">
                <a:solidFill>
                  <a:schemeClr val="accent6">
                    <a:lumMod val="75000"/>
                  </a:schemeClr>
                </a:solidFill>
              </a:rPr>
              <a:t>Automatic</a:t>
            </a:r>
            <a:r>
              <a:rPr lang="en-US" sz="2000" dirty="0"/>
              <a:t> </a:t>
            </a:r>
            <a:r>
              <a:rPr lang="en-US" sz="2000" i="1" dirty="0">
                <a:solidFill>
                  <a:schemeClr val="accent6">
                    <a:lumMod val="75000"/>
                  </a:schemeClr>
                </a:solidFill>
              </a:rPr>
              <a:t>Garbage Collection </a:t>
            </a:r>
            <a:r>
              <a:rPr lang="en-US" sz="2000" i="1" dirty="0"/>
              <a:t>(an automatic way for de-allocating unreferenced objects)</a:t>
            </a:r>
          </a:p>
          <a:p>
            <a:endParaRPr lang="en-US" dirty="0"/>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7</a:t>
            </a:fld>
            <a:endParaRPr lang="it-IT" dirty="0"/>
          </a:p>
        </p:txBody>
      </p:sp>
      <p:pic>
        <p:nvPicPr>
          <p:cNvPr id="5" name="Picture 4" descr="Screen Shot 2017-02-09 at 18.28.52.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87688" y="2708920"/>
            <a:ext cx="5806827" cy="3672408"/>
          </a:xfrm>
          <a:prstGeom prst="rect">
            <a:avLst/>
          </a:prstGeom>
        </p:spPr>
      </p:pic>
    </p:spTree>
    <p:extLst>
      <p:ext uri="{BB962C8B-B14F-4D97-AF65-F5344CB8AC3E}">
        <p14:creationId xmlns:p14="http://schemas.microsoft.com/office/powerpoint/2010/main" val="3396979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a:t>
            </a:r>
          </a:p>
        </p:txBody>
      </p:sp>
      <p:sp>
        <p:nvSpPr>
          <p:cNvPr id="5" name="Content Placeholder 4">
            <a:extLst>
              <a:ext uri="{FF2B5EF4-FFF2-40B4-BE49-F238E27FC236}">
                <a16:creationId xmlns:a16="http://schemas.microsoft.com/office/drawing/2014/main" id="{ECD71AC6-D358-0D40-B909-22F96FB71705}"/>
              </a:ext>
            </a:extLst>
          </p:cNvPr>
          <p:cNvSpPr>
            <a:spLocks noGrp="1"/>
          </p:cNvSpPr>
          <p:nvPr>
            <p:ph idx="1"/>
          </p:nvPr>
        </p:nvSpPr>
        <p:spPr/>
        <p:txBody>
          <a:bodyPr>
            <a:normAutofit fontScale="92500" lnSpcReduction="10000"/>
          </a:bodyPr>
          <a:lstStyle/>
          <a:p>
            <a:r>
              <a:rPr lang="en-US" dirty="0"/>
              <a:t>Java is a </a:t>
            </a:r>
            <a:r>
              <a:rPr lang="en-US" i="1" dirty="0">
                <a:solidFill>
                  <a:schemeClr val="accent6">
                    <a:lumMod val="75000"/>
                  </a:schemeClr>
                </a:solidFill>
              </a:rPr>
              <a:t>statically typed </a:t>
            </a:r>
            <a:r>
              <a:rPr lang="en-US" dirty="0"/>
              <a:t>language</a:t>
            </a:r>
          </a:p>
          <a:p>
            <a:r>
              <a:rPr lang="en-US" dirty="0"/>
              <a:t>Both references and objects have a type</a:t>
            </a:r>
          </a:p>
          <a:p>
            <a:pPr marL="0" indent="0">
              <a:buNone/>
            </a:pPr>
            <a:endParaRPr lang="en-US" dirty="0"/>
          </a:p>
          <a:p>
            <a:pPr marL="0" indent="0">
              <a:buNone/>
            </a:pPr>
            <a:r>
              <a:rPr lang="en-US" sz="2600" dirty="0"/>
              <a:t>float f;</a:t>
            </a:r>
          </a:p>
          <a:p>
            <a:pPr marL="0" indent="0">
              <a:buNone/>
            </a:pPr>
            <a:r>
              <a:rPr lang="mr-IN" sz="2600" dirty="0" err="1">
                <a:latin typeface="Consolas" panose="020B0609020204030204" pitchFamily="49" charset="0"/>
              </a:rPr>
              <a:t>f</a:t>
            </a:r>
            <a:r>
              <a:rPr lang="mr-IN" sz="2600" dirty="0">
                <a:latin typeface="Consolas" panose="020B0609020204030204" pitchFamily="49" charset="0"/>
              </a:rPr>
              <a:t> = 4.7; </a:t>
            </a:r>
            <a:r>
              <a:rPr lang="it-IT" sz="2600" dirty="0">
                <a:latin typeface="Consolas" panose="020B0609020204030204" pitchFamily="49" charset="0"/>
              </a:rPr>
              <a:t>     			//OK      </a:t>
            </a:r>
          </a:p>
          <a:p>
            <a:pPr marL="0" indent="0">
              <a:buNone/>
            </a:pPr>
            <a:r>
              <a:rPr lang="en-US" sz="2600" dirty="0">
                <a:solidFill>
                  <a:srgbClr val="FF0000"/>
                </a:solidFill>
                <a:latin typeface="Consolas" panose="020B0609020204030204" pitchFamily="49" charset="0"/>
                <a:cs typeface="Consolas" panose="020B0609020204030204" pitchFamily="49" charset="0"/>
              </a:rPr>
              <a:t>f = “hello!”;      //Compile-time error  </a:t>
            </a:r>
          </a:p>
          <a:p>
            <a:endParaRPr lang="it-IT" sz="2600" dirty="0"/>
          </a:p>
          <a:p>
            <a:pPr marL="0" indent="0">
              <a:buNone/>
            </a:pPr>
            <a:r>
              <a:rPr lang="mr-IN" sz="2600" dirty="0" err="1"/>
              <a:t>Car</a:t>
            </a:r>
            <a:r>
              <a:rPr lang="mr-IN" sz="2600" dirty="0"/>
              <a:t> </a:t>
            </a:r>
            <a:r>
              <a:rPr lang="mr-IN" sz="2600" dirty="0" err="1"/>
              <a:t>c</a:t>
            </a:r>
            <a:r>
              <a:rPr lang="it-IT" sz="2600" dirty="0"/>
              <a:t>;</a:t>
            </a:r>
          </a:p>
          <a:p>
            <a:pPr marL="0" indent="0">
              <a:buNone/>
            </a:pPr>
            <a:r>
              <a:rPr lang="mr-IN" sz="2600" dirty="0" err="1">
                <a:latin typeface="Consolas" panose="020B0609020204030204" pitchFamily="49" charset="0"/>
              </a:rPr>
              <a:t>c</a:t>
            </a:r>
            <a:r>
              <a:rPr lang="mr-IN" sz="2600" dirty="0">
                <a:latin typeface="Consolas" panose="020B0609020204030204" pitchFamily="49" charset="0"/>
              </a:rPr>
              <a:t> = </a:t>
            </a:r>
            <a:r>
              <a:rPr lang="mr-IN" sz="2600" dirty="0" err="1">
                <a:latin typeface="Consolas" panose="020B0609020204030204" pitchFamily="49" charset="0"/>
              </a:rPr>
              <a:t>new</a:t>
            </a:r>
            <a:r>
              <a:rPr lang="mr-IN" sz="2600" dirty="0">
                <a:latin typeface="Consolas" panose="020B0609020204030204" pitchFamily="49" charset="0"/>
              </a:rPr>
              <a:t> </a:t>
            </a:r>
            <a:r>
              <a:rPr lang="mr-IN" sz="2600" dirty="0" err="1">
                <a:latin typeface="Consolas" panose="020B0609020204030204" pitchFamily="49" charset="0"/>
              </a:rPr>
              <a:t>Car</a:t>
            </a:r>
            <a:r>
              <a:rPr lang="it-IT" sz="2600" dirty="0">
                <a:latin typeface="Consolas" panose="020B0609020204030204" pitchFamily="49" charset="0"/>
                <a:cs typeface="Consolas" panose="020B0609020204030204" pitchFamily="49" charset="0"/>
              </a:rPr>
              <a:t>()</a:t>
            </a:r>
            <a:r>
              <a:rPr lang="mr-IN" sz="2600" dirty="0">
                <a:latin typeface="Consolas" panose="020B0609020204030204" pitchFamily="49" charset="0"/>
              </a:rPr>
              <a:t>; </a:t>
            </a:r>
            <a:r>
              <a:rPr lang="it-IT" sz="2600" dirty="0">
                <a:latin typeface="Consolas" panose="020B0609020204030204" pitchFamily="49" charset="0"/>
              </a:rPr>
              <a:t>     //OK!</a:t>
            </a:r>
            <a:endParaRPr lang="it-IT" sz="2600" dirty="0">
              <a:latin typeface="Consolas" panose="020B0609020204030204" pitchFamily="49" charset="0"/>
              <a:cs typeface="Consolas" panose="020B0609020204030204" pitchFamily="49" charset="0"/>
            </a:endParaRPr>
          </a:p>
          <a:p>
            <a:pPr marL="0" indent="0">
              <a:buNone/>
            </a:pPr>
            <a:r>
              <a:rPr lang="en-US" sz="2600" dirty="0">
                <a:solidFill>
                  <a:srgbClr val="FF0000"/>
                </a:solidFill>
                <a:latin typeface="Consolas" panose="020B0609020204030204" pitchFamily="49" charset="0"/>
                <a:cs typeface="Consolas" panose="020B0609020204030204" pitchFamily="49" charset="0"/>
              </a:rPr>
              <a:t>c = new String();  //Compile-time error </a:t>
            </a: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70</a:t>
            </a:fld>
            <a:endParaRPr lang="it-IT" dirty="0"/>
          </a:p>
        </p:txBody>
      </p:sp>
    </p:spTree>
    <p:extLst>
      <p:ext uri="{BB962C8B-B14F-4D97-AF65-F5344CB8AC3E}">
        <p14:creationId xmlns:p14="http://schemas.microsoft.com/office/powerpoint/2010/main" val="216151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Upcasting and </a:t>
            </a:r>
            <a:r>
              <a:rPr lang="en-US" dirty="0" err="1"/>
              <a:t>Downcasting</a:t>
            </a:r>
            <a:endParaRPr lang="en-US" dirty="0"/>
          </a:p>
        </p:txBody>
      </p:sp>
      <p:sp>
        <p:nvSpPr>
          <p:cNvPr id="3" name="Content Placeholder 2"/>
          <p:cNvSpPr>
            <a:spLocks noGrp="1"/>
          </p:cNvSpPr>
          <p:nvPr>
            <p:ph sz="half" idx="1"/>
          </p:nvPr>
        </p:nvSpPr>
        <p:spPr>
          <a:xfrm>
            <a:off x="609600" y="1600201"/>
            <a:ext cx="6062464" cy="4525963"/>
          </a:xfrm>
        </p:spPr>
        <p:txBody>
          <a:bodyPr>
            <a:normAutofit fontScale="92500" lnSpcReduction="20000"/>
          </a:bodyPr>
          <a:lstStyle/>
          <a:p>
            <a:r>
              <a:rPr lang="en-US" sz="2200" dirty="0"/>
              <a:t>Specialization defines a sub-typing relationship (</a:t>
            </a:r>
            <a:r>
              <a:rPr lang="en-US" sz="2200" dirty="0">
                <a:solidFill>
                  <a:srgbClr val="E46C0A"/>
                </a:solidFill>
              </a:rPr>
              <a:t>is a </a:t>
            </a:r>
            <a:r>
              <a:rPr lang="en-US" sz="2200" dirty="0"/>
              <a:t>).  </a:t>
            </a:r>
          </a:p>
          <a:p>
            <a:r>
              <a:rPr lang="en-US" sz="2200" dirty="0">
                <a:solidFill>
                  <a:srgbClr val="E46C0A"/>
                </a:solidFill>
              </a:rPr>
              <a:t>All </a:t>
            </a:r>
            <a:r>
              <a:rPr lang="en-US" sz="2200" dirty="0" err="1">
                <a:solidFill>
                  <a:srgbClr val="E46C0A"/>
                </a:solidFill>
              </a:rPr>
              <a:t>SDCar</a:t>
            </a:r>
            <a:r>
              <a:rPr lang="en-US" sz="2200" dirty="0">
                <a:solidFill>
                  <a:srgbClr val="E46C0A"/>
                </a:solidFill>
              </a:rPr>
              <a:t>(s) are Car(s). Not all Car(s) are </a:t>
            </a:r>
            <a:r>
              <a:rPr lang="en-US" sz="2200" dirty="0" err="1">
                <a:solidFill>
                  <a:srgbClr val="E46C0A"/>
                </a:solidFill>
              </a:rPr>
              <a:t>SDCar</a:t>
            </a:r>
            <a:r>
              <a:rPr lang="en-US" sz="2200" dirty="0">
                <a:solidFill>
                  <a:srgbClr val="E46C0A"/>
                </a:solidFill>
              </a:rPr>
              <a:t>(s).</a:t>
            </a:r>
          </a:p>
          <a:p>
            <a:r>
              <a:rPr lang="en-US" sz="2200" dirty="0">
                <a:solidFill>
                  <a:srgbClr val="E46C0A"/>
                </a:solidFill>
              </a:rPr>
              <a:t>Upcasting and </a:t>
            </a:r>
            <a:r>
              <a:rPr lang="en-US" sz="2200" dirty="0" err="1">
                <a:solidFill>
                  <a:srgbClr val="E46C0A"/>
                </a:solidFill>
              </a:rPr>
              <a:t>downcasting</a:t>
            </a:r>
            <a:r>
              <a:rPr lang="en-US" sz="2200" dirty="0">
                <a:solidFill>
                  <a:srgbClr val="E46C0A"/>
                </a:solidFill>
              </a:rPr>
              <a:t> refer to the possibility of changing the reference type of a given object. </a:t>
            </a:r>
          </a:p>
          <a:p>
            <a:r>
              <a:rPr lang="en-US" sz="2200" dirty="0"/>
              <a:t>Upcasting consists in using references associated with a more generic type (less methods), while down-casting with more specific type (more methods).</a:t>
            </a:r>
          </a:p>
          <a:p>
            <a:pPr marL="0" indent="0">
              <a:buNone/>
            </a:pPr>
            <a:endParaRPr lang="en-US" sz="1800" dirty="0">
              <a:latin typeface="Consolas"/>
              <a:cs typeface="Consolas"/>
            </a:endParaRPr>
          </a:p>
          <a:p>
            <a:pPr marL="0" indent="0">
              <a:buNone/>
            </a:pPr>
            <a:r>
              <a:rPr lang="en-US" sz="1500" dirty="0">
                <a:latin typeface="Consolas"/>
                <a:cs typeface="Consolas"/>
              </a:rPr>
              <a:t>class Car {};</a:t>
            </a:r>
          </a:p>
          <a:p>
            <a:pPr marL="0" indent="0">
              <a:buNone/>
            </a:pPr>
            <a:r>
              <a:rPr lang="en-US" sz="1500" dirty="0">
                <a:latin typeface="Consolas"/>
                <a:cs typeface="Consolas"/>
              </a:rPr>
              <a:t>class </a:t>
            </a:r>
            <a:r>
              <a:rPr lang="en-US" sz="1500" dirty="0" err="1">
                <a:latin typeface="Consolas"/>
                <a:cs typeface="Consolas"/>
              </a:rPr>
              <a:t>SDCar</a:t>
            </a:r>
            <a:r>
              <a:rPr lang="en-US" sz="1500" dirty="0">
                <a:latin typeface="Consolas"/>
                <a:cs typeface="Consolas"/>
              </a:rPr>
              <a:t> extends Car {};</a:t>
            </a:r>
          </a:p>
          <a:p>
            <a:pPr marL="0" indent="0">
              <a:buNone/>
            </a:pPr>
            <a:endParaRPr lang="en-US" sz="1500" dirty="0">
              <a:latin typeface="Consolas"/>
              <a:cs typeface="Consolas"/>
            </a:endParaRPr>
          </a:p>
          <a:p>
            <a:pPr marL="0" indent="0">
              <a:buNone/>
            </a:pPr>
            <a:r>
              <a:rPr lang="en-US" sz="1500" dirty="0">
                <a:latin typeface="Consolas"/>
                <a:cs typeface="Consolas"/>
              </a:rPr>
              <a:t>Car c1 = new Car();      // OK!</a:t>
            </a:r>
          </a:p>
          <a:p>
            <a:pPr marL="0" indent="0">
              <a:buNone/>
            </a:pPr>
            <a:r>
              <a:rPr lang="en-US" sz="1500" dirty="0" err="1">
                <a:latin typeface="Consolas"/>
                <a:cs typeface="Consolas"/>
              </a:rPr>
              <a:t>SDcar</a:t>
            </a:r>
            <a:r>
              <a:rPr lang="en-US" sz="1500" dirty="0">
                <a:latin typeface="Consolas"/>
                <a:cs typeface="Consolas"/>
              </a:rPr>
              <a:t> c2 = new </a:t>
            </a:r>
            <a:r>
              <a:rPr lang="en-US" sz="1500" dirty="0" err="1">
                <a:latin typeface="Consolas"/>
                <a:cs typeface="Consolas"/>
              </a:rPr>
              <a:t>SDCar</a:t>
            </a:r>
            <a:r>
              <a:rPr lang="en-US" sz="1500" dirty="0">
                <a:latin typeface="Consolas"/>
                <a:cs typeface="Consolas"/>
              </a:rPr>
              <a:t> (); // OK!</a:t>
            </a:r>
          </a:p>
          <a:p>
            <a:pPr marL="0" indent="0">
              <a:buNone/>
            </a:pPr>
            <a:endParaRPr lang="en-US" sz="1500" dirty="0">
              <a:latin typeface="Consolas"/>
              <a:cs typeface="Consolas"/>
            </a:endParaRPr>
          </a:p>
          <a:p>
            <a:pPr marL="0" indent="0">
              <a:buNone/>
            </a:pPr>
            <a:r>
              <a:rPr lang="en-US" sz="1500" dirty="0">
                <a:solidFill>
                  <a:schemeClr val="accent6">
                    <a:lumMod val="75000"/>
                  </a:schemeClr>
                </a:solidFill>
                <a:latin typeface="Consolas"/>
                <a:cs typeface="Consolas"/>
              </a:rPr>
              <a:t>But also</a:t>
            </a:r>
            <a:r>
              <a:rPr lang="mr-IN" sz="1500" dirty="0">
                <a:solidFill>
                  <a:schemeClr val="accent6">
                    <a:lumMod val="75000"/>
                  </a:schemeClr>
                </a:solidFill>
                <a:latin typeface="Consolas"/>
                <a:cs typeface="Consolas"/>
              </a:rPr>
              <a:t>…</a:t>
            </a:r>
            <a:endParaRPr lang="it-IT" sz="1500" dirty="0">
              <a:solidFill>
                <a:schemeClr val="accent6">
                  <a:lumMod val="75000"/>
                </a:schemeClr>
              </a:solidFill>
              <a:latin typeface="Consolas"/>
              <a:cs typeface="Consolas"/>
            </a:endParaRPr>
          </a:p>
          <a:p>
            <a:pPr marL="0" indent="0">
              <a:buNone/>
            </a:pPr>
            <a:r>
              <a:rPr lang="it-IT" sz="1500" dirty="0">
                <a:solidFill>
                  <a:schemeClr val="accent6">
                    <a:lumMod val="75000"/>
                  </a:schemeClr>
                </a:solidFill>
                <a:latin typeface="Consolas"/>
                <a:cs typeface="Consolas"/>
              </a:rPr>
              <a:t>Car c3 = new </a:t>
            </a:r>
            <a:r>
              <a:rPr lang="it-IT" sz="1500" dirty="0" err="1">
                <a:solidFill>
                  <a:schemeClr val="accent6">
                    <a:lumMod val="75000"/>
                  </a:schemeClr>
                </a:solidFill>
                <a:latin typeface="Consolas"/>
                <a:cs typeface="Consolas"/>
              </a:rPr>
              <a:t>SDcar</a:t>
            </a:r>
            <a:r>
              <a:rPr lang="it-IT" sz="1500" dirty="0">
                <a:solidFill>
                  <a:schemeClr val="accent6">
                    <a:lumMod val="75000"/>
                  </a:schemeClr>
                </a:solidFill>
                <a:latin typeface="Consolas"/>
                <a:cs typeface="Consolas"/>
              </a:rPr>
              <a:t>(); </a:t>
            </a:r>
          </a:p>
          <a:p>
            <a:pPr marL="0" indent="0">
              <a:buNone/>
            </a:pPr>
            <a:r>
              <a:rPr lang="it-IT" sz="1800" dirty="0">
                <a:solidFill>
                  <a:schemeClr val="accent6">
                    <a:lumMod val="75000"/>
                  </a:schemeClr>
                </a:solidFill>
                <a:latin typeface="Consolas"/>
                <a:cs typeface="Consolas"/>
              </a:rPr>
              <a:t>  </a:t>
            </a:r>
            <a:endParaRPr lang="en-US" sz="1800" dirty="0">
              <a:solidFill>
                <a:schemeClr val="accent6">
                  <a:lumMod val="75000"/>
                </a:schemeClr>
              </a:solidFill>
              <a:latin typeface="Consolas"/>
              <a:cs typeface="Consolas"/>
            </a:endParaRPr>
          </a:p>
          <a:p>
            <a:pPr marL="0" indent="0">
              <a:buNone/>
            </a:pPr>
            <a:endParaRPr lang="en-US" sz="2400" dirty="0"/>
          </a:p>
        </p:txBody>
      </p:sp>
      <p:sp>
        <p:nvSpPr>
          <p:cNvPr id="21" name="Oval 20">
            <a:extLst>
              <a:ext uri="{FF2B5EF4-FFF2-40B4-BE49-F238E27FC236}">
                <a16:creationId xmlns:a16="http://schemas.microsoft.com/office/drawing/2014/main" id="{3CC283EF-97FB-BB47-B082-4D1D6B22F89B}"/>
              </a:ext>
            </a:extLst>
          </p:cNvPr>
          <p:cNvSpPr/>
          <p:nvPr/>
        </p:nvSpPr>
        <p:spPr>
          <a:xfrm>
            <a:off x="7176120" y="2232090"/>
            <a:ext cx="4680520" cy="331236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2E308D6-2A6B-4E43-8914-C2CCE97A07C1}"/>
              </a:ext>
            </a:extLst>
          </p:cNvPr>
          <p:cNvSpPr/>
          <p:nvPr/>
        </p:nvSpPr>
        <p:spPr>
          <a:xfrm>
            <a:off x="8400256" y="3181834"/>
            <a:ext cx="2960712" cy="2024608"/>
          </a:xfrm>
          <a:prstGeom prst="ellipse">
            <a:avLst/>
          </a:prstGeom>
          <a:solidFill>
            <a:schemeClr val="tx2">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79646"/>
              </a:solidFill>
            </a:endParaRPr>
          </a:p>
        </p:txBody>
      </p:sp>
      <p:sp>
        <p:nvSpPr>
          <p:cNvPr id="23" name="TextBox 22">
            <a:extLst>
              <a:ext uri="{FF2B5EF4-FFF2-40B4-BE49-F238E27FC236}">
                <a16:creationId xmlns:a16="http://schemas.microsoft.com/office/drawing/2014/main" id="{05A40FA8-3D50-4645-9593-380830093D75}"/>
              </a:ext>
            </a:extLst>
          </p:cNvPr>
          <p:cNvSpPr txBox="1"/>
          <p:nvPr/>
        </p:nvSpPr>
        <p:spPr>
          <a:xfrm>
            <a:off x="9840417" y="4405970"/>
            <a:ext cx="978153" cy="369332"/>
          </a:xfrm>
          <a:prstGeom prst="rect">
            <a:avLst/>
          </a:prstGeom>
          <a:noFill/>
        </p:spPr>
        <p:txBody>
          <a:bodyPr wrap="square" rtlCol="0">
            <a:spAutoFit/>
          </a:bodyPr>
          <a:lstStyle/>
          <a:p>
            <a:r>
              <a:rPr lang="en-US" dirty="0" err="1"/>
              <a:t>SDCar</a:t>
            </a:r>
            <a:r>
              <a:rPr lang="en-US" dirty="0"/>
              <a:t>(s)</a:t>
            </a:r>
          </a:p>
        </p:txBody>
      </p:sp>
      <p:cxnSp>
        <p:nvCxnSpPr>
          <p:cNvPr id="24" name="Straight Arrow Connector 23">
            <a:extLst>
              <a:ext uri="{FF2B5EF4-FFF2-40B4-BE49-F238E27FC236}">
                <a16:creationId xmlns:a16="http://schemas.microsoft.com/office/drawing/2014/main" id="{536C0AE3-A645-8844-926D-2F2A44FAACB3}"/>
              </a:ext>
            </a:extLst>
          </p:cNvPr>
          <p:cNvCxnSpPr>
            <a:cxnSpLocks/>
          </p:cNvCxnSpPr>
          <p:nvPr/>
        </p:nvCxnSpPr>
        <p:spPr>
          <a:xfrm>
            <a:off x="8040216" y="3253842"/>
            <a:ext cx="1368152" cy="8640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AC3D86AC-232B-1642-AF50-A75917E4776D}"/>
              </a:ext>
            </a:extLst>
          </p:cNvPr>
          <p:cNvCxnSpPr>
            <a:cxnSpLocks/>
          </p:cNvCxnSpPr>
          <p:nvPr/>
        </p:nvCxnSpPr>
        <p:spPr>
          <a:xfrm flipH="1" flipV="1">
            <a:off x="8688288" y="2893802"/>
            <a:ext cx="1224136" cy="7920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C0929053-762E-1C40-B8FF-55541B16A9F1}"/>
              </a:ext>
            </a:extLst>
          </p:cNvPr>
          <p:cNvSpPr txBox="1"/>
          <p:nvPr/>
        </p:nvSpPr>
        <p:spPr>
          <a:xfrm>
            <a:off x="9192345" y="2749786"/>
            <a:ext cx="829825" cy="369332"/>
          </a:xfrm>
          <a:prstGeom prst="rect">
            <a:avLst/>
          </a:prstGeom>
          <a:noFill/>
        </p:spPr>
        <p:txBody>
          <a:bodyPr wrap="square" rtlCol="0">
            <a:spAutoFit/>
          </a:bodyPr>
          <a:lstStyle/>
          <a:p>
            <a:r>
              <a:rPr lang="en-US" dirty="0" err="1">
                <a:solidFill>
                  <a:schemeClr val="bg1"/>
                </a:solidFill>
              </a:rPr>
              <a:t>Upcast</a:t>
            </a:r>
            <a:endParaRPr lang="en-US" dirty="0">
              <a:solidFill>
                <a:schemeClr val="bg1"/>
              </a:solidFill>
            </a:endParaRPr>
          </a:p>
        </p:txBody>
      </p:sp>
      <p:sp>
        <p:nvSpPr>
          <p:cNvPr id="27" name="TextBox 26">
            <a:extLst>
              <a:ext uri="{FF2B5EF4-FFF2-40B4-BE49-F238E27FC236}">
                <a16:creationId xmlns:a16="http://schemas.microsoft.com/office/drawing/2014/main" id="{66B99B2A-1CA6-054D-97E6-AAC0C2F80281}"/>
              </a:ext>
            </a:extLst>
          </p:cNvPr>
          <p:cNvSpPr txBox="1"/>
          <p:nvPr/>
        </p:nvSpPr>
        <p:spPr>
          <a:xfrm>
            <a:off x="7392145" y="3613882"/>
            <a:ext cx="1110475" cy="369332"/>
          </a:xfrm>
          <a:prstGeom prst="rect">
            <a:avLst/>
          </a:prstGeom>
          <a:noFill/>
        </p:spPr>
        <p:txBody>
          <a:bodyPr wrap="square" rtlCol="0">
            <a:spAutoFit/>
          </a:bodyPr>
          <a:lstStyle/>
          <a:p>
            <a:r>
              <a:rPr lang="en-US" dirty="0">
                <a:solidFill>
                  <a:schemeClr val="bg1"/>
                </a:solidFill>
              </a:rPr>
              <a:t>Downcast</a:t>
            </a:r>
          </a:p>
        </p:txBody>
      </p:sp>
      <p:sp>
        <p:nvSpPr>
          <p:cNvPr id="28" name="Slide Number Placeholder 3">
            <a:extLst>
              <a:ext uri="{FF2B5EF4-FFF2-40B4-BE49-F238E27FC236}">
                <a16:creationId xmlns:a16="http://schemas.microsoft.com/office/drawing/2014/main" id="{A51E52F2-99E9-484D-B58C-C08A56DD4B4A}"/>
              </a:ext>
            </a:extLst>
          </p:cNvPr>
          <p:cNvSpPr>
            <a:spLocks noGrp="1"/>
          </p:cNvSpPr>
          <p:nvPr>
            <p:ph type="sldNum" sz="quarter" idx="12"/>
          </p:nvPr>
        </p:nvSpPr>
        <p:spPr>
          <a:xfrm>
            <a:off x="5817810" y="6489027"/>
            <a:ext cx="4850191" cy="365125"/>
          </a:xfrm>
        </p:spPr>
        <p:txBody>
          <a:bodyPr/>
          <a:lstStyle/>
          <a:p>
            <a:fld id="{D2040F39-7941-49A4-B48D-F201B18B6351}" type="slidenum">
              <a:rPr lang="it-IT" smtClean="0"/>
              <a:pPr/>
              <a:t>71</a:t>
            </a:fld>
            <a:endParaRPr lang="it-IT" dirty="0"/>
          </a:p>
        </p:txBody>
      </p:sp>
      <p:sp>
        <p:nvSpPr>
          <p:cNvPr id="29" name="TextBox 28">
            <a:extLst>
              <a:ext uri="{FF2B5EF4-FFF2-40B4-BE49-F238E27FC236}">
                <a16:creationId xmlns:a16="http://schemas.microsoft.com/office/drawing/2014/main" id="{0E94BEBD-E595-684B-8C5E-F0CDF79B7123}"/>
              </a:ext>
            </a:extLst>
          </p:cNvPr>
          <p:cNvSpPr txBox="1"/>
          <p:nvPr/>
        </p:nvSpPr>
        <p:spPr>
          <a:xfrm>
            <a:off x="10429266" y="5364594"/>
            <a:ext cx="729687" cy="369332"/>
          </a:xfrm>
          <a:prstGeom prst="rect">
            <a:avLst/>
          </a:prstGeom>
          <a:noFill/>
        </p:spPr>
        <p:txBody>
          <a:bodyPr wrap="square" rtlCol="0">
            <a:spAutoFit/>
          </a:bodyPr>
          <a:lstStyle/>
          <a:p>
            <a:r>
              <a:rPr lang="en-US" dirty="0"/>
              <a:t>Car(s)</a:t>
            </a:r>
          </a:p>
        </p:txBody>
      </p:sp>
    </p:spTree>
    <p:extLst>
      <p:ext uri="{BB962C8B-B14F-4D97-AF65-F5344CB8AC3E}">
        <p14:creationId xmlns:p14="http://schemas.microsoft.com/office/powerpoint/2010/main" val="13092798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092E1-0254-6844-992F-AC9A26DADDCF}"/>
              </a:ext>
            </a:extLst>
          </p:cNvPr>
          <p:cNvSpPr>
            <a:spLocks noGrp="1"/>
          </p:cNvSpPr>
          <p:nvPr>
            <p:ph type="title"/>
          </p:nvPr>
        </p:nvSpPr>
        <p:spPr/>
        <p:txBody>
          <a:bodyPr/>
          <a:lstStyle/>
          <a:p>
            <a:r>
              <a:rPr lang="en-US" dirty="0"/>
              <a:t>Upcasting and </a:t>
            </a:r>
            <a:r>
              <a:rPr lang="en-US" dirty="0" err="1"/>
              <a:t>Downcasting</a:t>
            </a:r>
            <a:endParaRPr lang="it-IT" dirty="0"/>
          </a:p>
        </p:txBody>
      </p:sp>
      <p:sp>
        <p:nvSpPr>
          <p:cNvPr id="4" name="Slide Number Placeholder 3">
            <a:extLst>
              <a:ext uri="{FF2B5EF4-FFF2-40B4-BE49-F238E27FC236}">
                <a16:creationId xmlns:a16="http://schemas.microsoft.com/office/drawing/2014/main" id="{188EE299-2450-5245-927F-4E7D565519F9}"/>
              </a:ext>
            </a:extLst>
          </p:cNvPr>
          <p:cNvSpPr>
            <a:spLocks noGrp="1"/>
          </p:cNvSpPr>
          <p:nvPr>
            <p:ph type="sldNum" sz="quarter" idx="12"/>
          </p:nvPr>
        </p:nvSpPr>
        <p:spPr/>
        <p:txBody>
          <a:bodyPr/>
          <a:lstStyle/>
          <a:p>
            <a:fld id="{D2040F39-7941-49A4-B48D-F201B18B6351}" type="slidenum">
              <a:rPr lang="it-IT" smtClean="0"/>
              <a:pPr/>
              <a:t>72</a:t>
            </a:fld>
            <a:endParaRPr lang="it-IT" dirty="0"/>
          </a:p>
        </p:txBody>
      </p:sp>
      <p:sp>
        <p:nvSpPr>
          <p:cNvPr id="5" name="Oval 4">
            <a:extLst>
              <a:ext uri="{FF2B5EF4-FFF2-40B4-BE49-F238E27FC236}">
                <a16:creationId xmlns:a16="http://schemas.microsoft.com/office/drawing/2014/main" id="{7D85F0D9-A3C9-294D-86E8-5FF7321DBE49}"/>
              </a:ext>
            </a:extLst>
          </p:cNvPr>
          <p:cNvSpPr/>
          <p:nvPr/>
        </p:nvSpPr>
        <p:spPr>
          <a:xfrm>
            <a:off x="5519936" y="2941685"/>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6" name="Oval 5">
            <a:extLst>
              <a:ext uri="{FF2B5EF4-FFF2-40B4-BE49-F238E27FC236}">
                <a16:creationId xmlns:a16="http://schemas.microsoft.com/office/drawing/2014/main" id="{85B48091-21DF-DC43-A983-C83EEFFAFBC2}"/>
              </a:ext>
            </a:extLst>
          </p:cNvPr>
          <p:cNvSpPr/>
          <p:nvPr/>
        </p:nvSpPr>
        <p:spPr>
          <a:xfrm>
            <a:off x="6023992" y="2941685"/>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7" name="Oval 6">
            <a:extLst>
              <a:ext uri="{FF2B5EF4-FFF2-40B4-BE49-F238E27FC236}">
                <a16:creationId xmlns:a16="http://schemas.microsoft.com/office/drawing/2014/main" id="{DC1C827C-A433-A34B-949A-A9F6564FAEB0}"/>
              </a:ext>
            </a:extLst>
          </p:cNvPr>
          <p:cNvSpPr/>
          <p:nvPr/>
        </p:nvSpPr>
        <p:spPr>
          <a:xfrm>
            <a:off x="5519936" y="3834902"/>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8" name="Oval 7">
            <a:extLst>
              <a:ext uri="{FF2B5EF4-FFF2-40B4-BE49-F238E27FC236}">
                <a16:creationId xmlns:a16="http://schemas.microsoft.com/office/drawing/2014/main" id="{8AE84583-CDD8-674E-ACEA-A9111BBC5F14}"/>
              </a:ext>
            </a:extLst>
          </p:cNvPr>
          <p:cNvSpPr/>
          <p:nvPr/>
        </p:nvSpPr>
        <p:spPr>
          <a:xfrm>
            <a:off x="6023992" y="3834902"/>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9" name="Oval 8">
            <a:extLst>
              <a:ext uri="{FF2B5EF4-FFF2-40B4-BE49-F238E27FC236}">
                <a16:creationId xmlns:a16="http://schemas.microsoft.com/office/drawing/2014/main" id="{B35AAF67-304B-5041-B9E4-31618AC1476D}"/>
              </a:ext>
            </a:extLst>
          </p:cNvPr>
          <p:cNvSpPr/>
          <p:nvPr/>
        </p:nvSpPr>
        <p:spPr>
          <a:xfrm>
            <a:off x="5508275" y="4728119"/>
            <a:ext cx="360040" cy="792088"/>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dirty="0"/>
          </a:p>
        </p:txBody>
      </p:sp>
      <p:sp>
        <p:nvSpPr>
          <p:cNvPr id="10" name="Oval 9">
            <a:extLst>
              <a:ext uri="{FF2B5EF4-FFF2-40B4-BE49-F238E27FC236}">
                <a16:creationId xmlns:a16="http://schemas.microsoft.com/office/drawing/2014/main" id="{0C90AAD4-3FCA-2B42-938B-5E27E028A069}"/>
              </a:ext>
            </a:extLst>
          </p:cNvPr>
          <p:cNvSpPr/>
          <p:nvPr/>
        </p:nvSpPr>
        <p:spPr>
          <a:xfrm>
            <a:off x="6012331" y="4728119"/>
            <a:ext cx="360040" cy="792088"/>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dirty="0"/>
          </a:p>
        </p:txBody>
      </p:sp>
      <p:sp>
        <p:nvSpPr>
          <p:cNvPr id="11" name="Oval 10">
            <a:extLst>
              <a:ext uri="{FF2B5EF4-FFF2-40B4-BE49-F238E27FC236}">
                <a16:creationId xmlns:a16="http://schemas.microsoft.com/office/drawing/2014/main" id="{22663CA2-EC15-C248-BC44-F5BB9C5F197B}"/>
              </a:ext>
            </a:extLst>
          </p:cNvPr>
          <p:cNvSpPr/>
          <p:nvPr/>
        </p:nvSpPr>
        <p:spPr>
          <a:xfrm>
            <a:off x="3610124" y="2912564"/>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2" name="Oval 11">
            <a:extLst>
              <a:ext uri="{FF2B5EF4-FFF2-40B4-BE49-F238E27FC236}">
                <a16:creationId xmlns:a16="http://schemas.microsoft.com/office/drawing/2014/main" id="{5538875D-7606-A048-A89E-F2356112EFA2}"/>
              </a:ext>
            </a:extLst>
          </p:cNvPr>
          <p:cNvSpPr/>
          <p:nvPr/>
        </p:nvSpPr>
        <p:spPr>
          <a:xfrm>
            <a:off x="4114180" y="2912564"/>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3" name="Oval 12">
            <a:extLst>
              <a:ext uri="{FF2B5EF4-FFF2-40B4-BE49-F238E27FC236}">
                <a16:creationId xmlns:a16="http://schemas.microsoft.com/office/drawing/2014/main" id="{C020B478-1291-9F47-ABB7-B43525BD7BCE}"/>
              </a:ext>
            </a:extLst>
          </p:cNvPr>
          <p:cNvSpPr/>
          <p:nvPr/>
        </p:nvSpPr>
        <p:spPr>
          <a:xfrm>
            <a:off x="3610124" y="3805781"/>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4" name="Oval 13">
            <a:extLst>
              <a:ext uri="{FF2B5EF4-FFF2-40B4-BE49-F238E27FC236}">
                <a16:creationId xmlns:a16="http://schemas.microsoft.com/office/drawing/2014/main" id="{A2013B74-2A7D-6942-82CE-7D62A1EDE92B}"/>
              </a:ext>
            </a:extLst>
          </p:cNvPr>
          <p:cNvSpPr/>
          <p:nvPr/>
        </p:nvSpPr>
        <p:spPr>
          <a:xfrm>
            <a:off x="4114180" y="3805781"/>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5" name="TextBox 14">
            <a:extLst>
              <a:ext uri="{FF2B5EF4-FFF2-40B4-BE49-F238E27FC236}">
                <a16:creationId xmlns:a16="http://schemas.microsoft.com/office/drawing/2014/main" id="{94C771A9-F182-6D42-B4B9-DE5B82884D29}"/>
              </a:ext>
            </a:extLst>
          </p:cNvPr>
          <p:cNvSpPr txBox="1"/>
          <p:nvPr/>
        </p:nvSpPr>
        <p:spPr>
          <a:xfrm>
            <a:off x="3285691" y="2100774"/>
            <a:ext cx="1493870" cy="646331"/>
          </a:xfrm>
          <a:prstGeom prst="rect">
            <a:avLst/>
          </a:prstGeom>
          <a:noFill/>
        </p:spPr>
        <p:txBody>
          <a:bodyPr wrap="none" rtlCol="0">
            <a:spAutoFit/>
          </a:bodyPr>
          <a:lstStyle/>
          <a:p>
            <a:r>
              <a:rPr lang="it-IT" dirty="0"/>
              <a:t>Reference Car</a:t>
            </a:r>
          </a:p>
          <a:p>
            <a:r>
              <a:rPr lang="it-IT" dirty="0"/>
              <a:t>Car c1 = </a:t>
            </a:r>
            <a:r>
              <a:rPr lang="it-IT" dirty="0" err="1"/>
              <a:t>sdc</a:t>
            </a:r>
            <a:endParaRPr lang="it-IT" dirty="0"/>
          </a:p>
        </p:txBody>
      </p:sp>
      <p:sp>
        <p:nvSpPr>
          <p:cNvPr id="16" name="TextBox 15">
            <a:extLst>
              <a:ext uri="{FF2B5EF4-FFF2-40B4-BE49-F238E27FC236}">
                <a16:creationId xmlns:a16="http://schemas.microsoft.com/office/drawing/2014/main" id="{7FABA1B5-F561-C644-8CB2-CC388AAC9902}"/>
              </a:ext>
            </a:extLst>
          </p:cNvPr>
          <p:cNvSpPr txBox="1"/>
          <p:nvPr/>
        </p:nvSpPr>
        <p:spPr>
          <a:xfrm>
            <a:off x="5280041" y="2109322"/>
            <a:ext cx="1796133" cy="646331"/>
          </a:xfrm>
          <a:prstGeom prst="rect">
            <a:avLst/>
          </a:prstGeom>
          <a:noFill/>
        </p:spPr>
        <p:txBody>
          <a:bodyPr wrap="none" rtlCol="0">
            <a:spAutoFit/>
          </a:bodyPr>
          <a:lstStyle/>
          <a:p>
            <a:r>
              <a:rPr lang="it-IT" dirty="0"/>
              <a:t>Reference </a:t>
            </a:r>
            <a:r>
              <a:rPr lang="it-IT" dirty="0" err="1"/>
              <a:t>SDCar</a:t>
            </a:r>
            <a:endParaRPr lang="it-IT" dirty="0"/>
          </a:p>
          <a:p>
            <a:r>
              <a:rPr lang="it-IT" dirty="0" err="1"/>
              <a:t>SDCar</a:t>
            </a:r>
            <a:r>
              <a:rPr lang="it-IT" dirty="0"/>
              <a:t> c2 = </a:t>
            </a:r>
            <a:r>
              <a:rPr lang="it-IT" dirty="0" err="1"/>
              <a:t>sdc</a:t>
            </a:r>
            <a:endParaRPr lang="it-IT" dirty="0"/>
          </a:p>
        </p:txBody>
      </p:sp>
      <p:sp>
        <p:nvSpPr>
          <p:cNvPr id="17" name="Rounded Rectangle 16">
            <a:extLst>
              <a:ext uri="{FF2B5EF4-FFF2-40B4-BE49-F238E27FC236}">
                <a16:creationId xmlns:a16="http://schemas.microsoft.com/office/drawing/2014/main" id="{70D2FC21-CC2F-4246-A437-9100BF8D29B9}"/>
              </a:ext>
            </a:extLst>
          </p:cNvPr>
          <p:cNvSpPr/>
          <p:nvPr/>
        </p:nvSpPr>
        <p:spPr>
          <a:xfrm>
            <a:off x="3358097" y="2747105"/>
            <a:ext cx="1349059" cy="2066789"/>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8" name="Rounded Rectangle 17">
            <a:extLst>
              <a:ext uri="{FF2B5EF4-FFF2-40B4-BE49-F238E27FC236}">
                <a16:creationId xmlns:a16="http://schemas.microsoft.com/office/drawing/2014/main" id="{E998E79A-BA8F-0C4C-95C9-C1385BB07E16}"/>
              </a:ext>
            </a:extLst>
          </p:cNvPr>
          <p:cNvSpPr/>
          <p:nvPr/>
        </p:nvSpPr>
        <p:spPr>
          <a:xfrm>
            <a:off x="5280041" y="2747105"/>
            <a:ext cx="1299323" cy="2930885"/>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9" name="Oval 18">
            <a:extLst>
              <a:ext uri="{FF2B5EF4-FFF2-40B4-BE49-F238E27FC236}">
                <a16:creationId xmlns:a16="http://schemas.microsoft.com/office/drawing/2014/main" id="{ECFB8102-9F9C-FA4E-9379-3A0D1EF76A9E}"/>
              </a:ext>
            </a:extLst>
          </p:cNvPr>
          <p:cNvSpPr/>
          <p:nvPr/>
        </p:nvSpPr>
        <p:spPr>
          <a:xfrm>
            <a:off x="8979499" y="2941685"/>
            <a:ext cx="360040" cy="792088"/>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0" name="Oval 19">
            <a:extLst>
              <a:ext uri="{FF2B5EF4-FFF2-40B4-BE49-F238E27FC236}">
                <a16:creationId xmlns:a16="http://schemas.microsoft.com/office/drawing/2014/main" id="{EA22CDDE-4373-704A-9A41-63AF90753CBB}"/>
              </a:ext>
            </a:extLst>
          </p:cNvPr>
          <p:cNvSpPr/>
          <p:nvPr/>
        </p:nvSpPr>
        <p:spPr>
          <a:xfrm>
            <a:off x="9483555" y="2941685"/>
            <a:ext cx="360040" cy="792088"/>
          </a:xfrm>
          <a:prstGeom prst="ellipse">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1" name="Oval 20">
            <a:extLst>
              <a:ext uri="{FF2B5EF4-FFF2-40B4-BE49-F238E27FC236}">
                <a16:creationId xmlns:a16="http://schemas.microsoft.com/office/drawing/2014/main" id="{B8A1CDBA-2BD3-C54B-9027-4F898470A798}"/>
              </a:ext>
            </a:extLst>
          </p:cNvPr>
          <p:cNvSpPr/>
          <p:nvPr/>
        </p:nvSpPr>
        <p:spPr>
          <a:xfrm>
            <a:off x="8979499" y="3834902"/>
            <a:ext cx="360040" cy="792088"/>
          </a:xfrm>
          <a:prstGeom prst="ellipse">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2" name="Oval 21">
            <a:extLst>
              <a:ext uri="{FF2B5EF4-FFF2-40B4-BE49-F238E27FC236}">
                <a16:creationId xmlns:a16="http://schemas.microsoft.com/office/drawing/2014/main" id="{EAB8C20E-8AA3-8346-9E45-0036597E32B7}"/>
              </a:ext>
            </a:extLst>
          </p:cNvPr>
          <p:cNvSpPr/>
          <p:nvPr/>
        </p:nvSpPr>
        <p:spPr>
          <a:xfrm>
            <a:off x="9483555" y="3834902"/>
            <a:ext cx="360040" cy="792088"/>
          </a:xfrm>
          <a:prstGeom prst="ellipse">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3" name="Oval 22">
            <a:extLst>
              <a:ext uri="{FF2B5EF4-FFF2-40B4-BE49-F238E27FC236}">
                <a16:creationId xmlns:a16="http://schemas.microsoft.com/office/drawing/2014/main" id="{612ED33D-E637-EB4E-92C7-326A1044A3B7}"/>
              </a:ext>
            </a:extLst>
          </p:cNvPr>
          <p:cNvSpPr/>
          <p:nvPr/>
        </p:nvSpPr>
        <p:spPr>
          <a:xfrm>
            <a:off x="8967838" y="4728119"/>
            <a:ext cx="360040" cy="792088"/>
          </a:xfrm>
          <a:prstGeom prst="ellipse">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4" name="Oval 23">
            <a:extLst>
              <a:ext uri="{FF2B5EF4-FFF2-40B4-BE49-F238E27FC236}">
                <a16:creationId xmlns:a16="http://schemas.microsoft.com/office/drawing/2014/main" id="{0C55647E-CD1D-CE49-B90D-826A0BFC9972}"/>
              </a:ext>
            </a:extLst>
          </p:cNvPr>
          <p:cNvSpPr/>
          <p:nvPr/>
        </p:nvSpPr>
        <p:spPr>
          <a:xfrm>
            <a:off x="9471894" y="4728119"/>
            <a:ext cx="360040" cy="792088"/>
          </a:xfrm>
          <a:prstGeom prst="ellipse">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5" name="Rounded Rectangle 24">
            <a:extLst>
              <a:ext uri="{FF2B5EF4-FFF2-40B4-BE49-F238E27FC236}">
                <a16:creationId xmlns:a16="http://schemas.microsoft.com/office/drawing/2014/main" id="{778E29B9-1E81-AF40-A176-DDA28225514E}"/>
              </a:ext>
            </a:extLst>
          </p:cNvPr>
          <p:cNvSpPr/>
          <p:nvPr/>
        </p:nvSpPr>
        <p:spPr>
          <a:xfrm>
            <a:off x="8739604" y="2747105"/>
            <a:ext cx="1299323" cy="2930885"/>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cxnSp>
        <p:nvCxnSpPr>
          <p:cNvPr id="37" name="Straight Connector 36">
            <a:extLst>
              <a:ext uri="{FF2B5EF4-FFF2-40B4-BE49-F238E27FC236}">
                <a16:creationId xmlns:a16="http://schemas.microsoft.com/office/drawing/2014/main" id="{82608139-3720-CA4B-B20F-C785CB945668}"/>
              </a:ext>
            </a:extLst>
          </p:cNvPr>
          <p:cNvCxnSpPr>
            <a:cxnSpLocks/>
          </p:cNvCxnSpPr>
          <p:nvPr/>
        </p:nvCxnSpPr>
        <p:spPr>
          <a:xfrm>
            <a:off x="2824604" y="5173933"/>
            <a:ext cx="2455437" cy="0"/>
          </a:xfrm>
          <a:prstGeom prst="line">
            <a:avLst/>
          </a:prstGeom>
          <a:ln w="38100" cap="flat" cmpd="sng" algn="ctr">
            <a:solidFill>
              <a:schemeClr val="accent2">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D49F7B08-704D-504A-8ADE-878D1FA3CE2E}"/>
              </a:ext>
            </a:extLst>
          </p:cNvPr>
          <p:cNvCxnSpPr>
            <a:cxnSpLocks/>
            <a:endCxn id="24" idx="2"/>
          </p:cNvCxnSpPr>
          <p:nvPr/>
        </p:nvCxnSpPr>
        <p:spPr>
          <a:xfrm>
            <a:off x="6023992" y="5124163"/>
            <a:ext cx="3447902" cy="0"/>
          </a:xfrm>
          <a:prstGeom prst="straightConnector1">
            <a:avLst/>
          </a:prstGeom>
          <a:ln w="38100" cap="flat" cmpd="sng" algn="ctr">
            <a:solidFill>
              <a:schemeClr val="accent2">
                <a:lumMod val="60000"/>
                <a:lumOff val="40000"/>
              </a:schemeClr>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4" name="Straight Connector 43">
            <a:extLst>
              <a:ext uri="{FF2B5EF4-FFF2-40B4-BE49-F238E27FC236}">
                <a16:creationId xmlns:a16="http://schemas.microsoft.com/office/drawing/2014/main" id="{36916167-1C63-3745-9EF6-40C779C56E83}"/>
              </a:ext>
            </a:extLst>
          </p:cNvPr>
          <p:cNvCxnSpPr>
            <a:cxnSpLocks/>
          </p:cNvCxnSpPr>
          <p:nvPr/>
        </p:nvCxnSpPr>
        <p:spPr>
          <a:xfrm>
            <a:off x="2824604" y="4237829"/>
            <a:ext cx="533493" cy="0"/>
          </a:xfrm>
          <a:prstGeom prst="line">
            <a:avLst/>
          </a:prstGeom>
          <a:ln w="38100">
            <a:solidFill>
              <a:schemeClr val="accent3">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BB4B947F-6F5A-4944-BA93-4C3C26172C52}"/>
              </a:ext>
            </a:extLst>
          </p:cNvPr>
          <p:cNvCxnSpPr>
            <a:cxnSpLocks/>
          </p:cNvCxnSpPr>
          <p:nvPr/>
        </p:nvCxnSpPr>
        <p:spPr>
          <a:xfrm>
            <a:off x="4114180" y="4255855"/>
            <a:ext cx="1159478" cy="0"/>
          </a:xfrm>
          <a:prstGeom prst="line">
            <a:avLst/>
          </a:prstGeom>
          <a:ln w="38100">
            <a:solidFill>
              <a:schemeClr val="accent3">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1448B282-609C-294F-8CF2-6092421F8949}"/>
              </a:ext>
            </a:extLst>
          </p:cNvPr>
          <p:cNvCxnSpPr/>
          <p:nvPr/>
        </p:nvCxnSpPr>
        <p:spPr>
          <a:xfrm>
            <a:off x="6023992" y="4237829"/>
            <a:ext cx="2943846" cy="18026"/>
          </a:xfrm>
          <a:prstGeom prst="straightConnector1">
            <a:avLst/>
          </a:prstGeom>
          <a:ln w="38100">
            <a:solidFill>
              <a:schemeClr val="accent3">
                <a:lumMod val="75000"/>
              </a:schemeClr>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A2424711-EF91-1B4E-8284-D4ABA006182A}"/>
              </a:ext>
            </a:extLst>
          </p:cNvPr>
          <p:cNvSpPr txBox="1"/>
          <p:nvPr/>
        </p:nvSpPr>
        <p:spPr>
          <a:xfrm>
            <a:off x="1302966" y="3914663"/>
            <a:ext cx="1303627" cy="646331"/>
          </a:xfrm>
          <a:prstGeom prst="rect">
            <a:avLst/>
          </a:prstGeom>
          <a:noFill/>
        </p:spPr>
        <p:txBody>
          <a:bodyPr wrap="none" rtlCol="0">
            <a:spAutoFit/>
          </a:bodyPr>
          <a:lstStyle/>
          <a:p>
            <a:r>
              <a:rPr lang="it-IT" dirty="0"/>
              <a:t>Method call</a:t>
            </a:r>
          </a:p>
          <a:p>
            <a:r>
              <a:rPr lang="it-IT" dirty="0" err="1"/>
              <a:t>c.turnOn</a:t>
            </a:r>
            <a:r>
              <a:rPr lang="it-IT" dirty="0"/>
              <a:t>()</a:t>
            </a:r>
          </a:p>
        </p:txBody>
      </p:sp>
      <p:sp>
        <p:nvSpPr>
          <p:cNvPr id="32" name="TextBox 31">
            <a:extLst>
              <a:ext uri="{FF2B5EF4-FFF2-40B4-BE49-F238E27FC236}">
                <a16:creationId xmlns:a16="http://schemas.microsoft.com/office/drawing/2014/main" id="{B64BB0C1-A06E-734D-BB2E-F3CE5D516486}"/>
              </a:ext>
            </a:extLst>
          </p:cNvPr>
          <p:cNvSpPr txBox="1"/>
          <p:nvPr/>
        </p:nvSpPr>
        <p:spPr>
          <a:xfrm>
            <a:off x="1257976" y="4850767"/>
            <a:ext cx="1399614" cy="646331"/>
          </a:xfrm>
          <a:prstGeom prst="rect">
            <a:avLst/>
          </a:prstGeom>
          <a:noFill/>
        </p:spPr>
        <p:txBody>
          <a:bodyPr wrap="none" rtlCol="0">
            <a:spAutoFit/>
          </a:bodyPr>
          <a:lstStyle/>
          <a:p>
            <a:r>
              <a:rPr lang="it-IT" dirty="0"/>
              <a:t>Method call</a:t>
            </a:r>
          </a:p>
          <a:p>
            <a:r>
              <a:rPr lang="it-IT" dirty="0" err="1"/>
              <a:t>c.turnSDOn</a:t>
            </a:r>
            <a:r>
              <a:rPr lang="it-IT" dirty="0"/>
              <a:t>()</a:t>
            </a:r>
          </a:p>
        </p:txBody>
      </p:sp>
      <p:sp>
        <p:nvSpPr>
          <p:cNvPr id="34" name="TextBox 33">
            <a:extLst>
              <a:ext uri="{FF2B5EF4-FFF2-40B4-BE49-F238E27FC236}">
                <a16:creationId xmlns:a16="http://schemas.microsoft.com/office/drawing/2014/main" id="{B11025CA-627B-A949-9210-4E7A044CC9B1}"/>
              </a:ext>
            </a:extLst>
          </p:cNvPr>
          <p:cNvSpPr txBox="1"/>
          <p:nvPr/>
        </p:nvSpPr>
        <p:spPr>
          <a:xfrm>
            <a:off x="8031734" y="2079330"/>
            <a:ext cx="2592288" cy="646331"/>
          </a:xfrm>
          <a:prstGeom prst="rect">
            <a:avLst/>
          </a:prstGeom>
          <a:noFill/>
        </p:spPr>
        <p:txBody>
          <a:bodyPr wrap="square" rtlCol="0">
            <a:spAutoFit/>
          </a:bodyPr>
          <a:lstStyle/>
          <a:p>
            <a:pPr algn="ctr"/>
            <a:r>
              <a:rPr lang="it-IT" b="1" dirty="0" err="1"/>
              <a:t>Actual</a:t>
            </a:r>
            <a:r>
              <a:rPr lang="it-IT" b="1" dirty="0"/>
              <a:t> Object</a:t>
            </a:r>
          </a:p>
          <a:p>
            <a:pPr algn="ctr"/>
            <a:r>
              <a:rPr lang="it-IT" b="1" dirty="0" err="1"/>
              <a:t>SDCar</a:t>
            </a:r>
            <a:r>
              <a:rPr lang="it-IT" b="1" dirty="0"/>
              <a:t> </a:t>
            </a:r>
            <a:r>
              <a:rPr lang="it-IT" b="1" dirty="0" err="1"/>
              <a:t>sdc</a:t>
            </a:r>
            <a:r>
              <a:rPr lang="it-IT" b="1" dirty="0"/>
              <a:t> = new </a:t>
            </a:r>
            <a:r>
              <a:rPr lang="it-IT" b="1" dirty="0" err="1"/>
              <a:t>SDCar</a:t>
            </a:r>
            <a:r>
              <a:rPr lang="it-IT" b="1" dirty="0"/>
              <a:t>()</a:t>
            </a:r>
          </a:p>
        </p:txBody>
      </p:sp>
    </p:spTree>
    <p:extLst>
      <p:ext uri="{BB962C8B-B14F-4D97-AF65-F5344CB8AC3E}">
        <p14:creationId xmlns:p14="http://schemas.microsoft.com/office/powerpoint/2010/main" val="1516599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Upcasting</a:t>
            </a:r>
            <a:endParaRPr lang="en-US" dirty="0"/>
          </a:p>
        </p:txBody>
      </p:sp>
      <p:sp>
        <p:nvSpPr>
          <p:cNvPr id="3" name="Content Placeholder 2"/>
          <p:cNvSpPr>
            <a:spLocks noGrp="1"/>
          </p:cNvSpPr>
          <p:nvPr>
            <p:ph idx="1"/>
          </p:nvPr>
        </p:nvSpPr>
        <p:spPr/>
        <p:txBody>
          <a:bodyPr>
            <a:normAutofit/>
          </a:bodyPr>
          <a:lstStyle/>
          <a:p>
            <a:r>
              <a:rPr lang="en-US" sz="2000" dirty="0">
                <a:solidFill>
                  <a:schemeClr val="accent6">
                    <a:lumMod val="75000"/>
                  </a:schemeClr>
                </a:solidFill>
                <a:latin typeface="Calibri" panose="020F0502020204030204" pitchFamily="34" charset="0"/>
                <a:cs typeface="Calibri" panose="020F0502020204030204" pitchFamily="34" charset="0"/>
              </a:rPr>
              <a:t>Upcasting refers to the use of a reference which is more general (closer to Object type) than the actual type of the object itself</a:t>
            </a:r>
          </a:p>
          <a:p>
            <a:r>
              <a:rPr lang="en-US" sz="2000" dirty="0">
                <a:latin typeface="Calibri" panose="020F0502020204030204" pitchFamily="34" charset="0"/>
                <a:cs typeface="Calibri" panose="020F0502020204030204" pitchFamily="34" charset="0"/>
              </a:rPr>
              <a:t>Note well: </a:t>
            </a:r>
            <a:r>
              <a:rPr lang="en-US" sz="2000" dirty="0">
                <a:solidFill>
                  <a:schemeClr val="accent6">
                    <a:lumMod val="75000"/>
                  </a:schemeClr>
                </a:solidFill>
                <a:latin typeface="Calibri" panose="020F0502020204030204" pitchFamily="34" charset="0"/>
                <a:cs typeface="Calibri" panose="020F0502020204030204" pitchFamily="34" charset="0"/>
              </a:rPr>
              <a:t>references and objects are separate concepts</a:t>
            </a:r>
            <a:r>
              <a:rPr lang="en-US" sz="2000" dirty="0">
                <a:latin typeface="Calibri" panose="020F0502020204030204" pitchFamily="34" charset="0"/>
                <a:cs typeface="Calibri" panose="020F0502020204030204" pitchFamily="34" charset="0"/>
              </a:rPr>
              <a:t>. Object referenced by ‘c’ continues to be of </a:t>
            </a:r>
            <a:r>
              <a:rPr lang="en-US" sz="2000" dirty="0" err="1">
                <a:latin typeface="Calibri" panose="020F0502020204030204" pitchFamily="34" charset="0"/>
                <a:cs typeface="Calibri" panose="020F0502020204030204" pitchFamily="34" charset="0"/>
              </a:rPr>
              <a:t>SDCar</a:t>
            </a:r>
            <a:r>
              <a:rPr lang="en-US" sz="2000" dirty="0">
                <a:latin typeface="Calibri" panose="020F0502020204030204" pitchFamily="34" charset="0"/>
                <a:cs typeface="Calibri" panose="020F0502020204030204" pitchFamily="34" charset="0"/>
              </a:rPr>
              <a:t> type! Only the reference (i.e., the external interface) changes!</a:t>
            </a:r>
          </a:p>
          <a:p>
            <a:r>
              <a:rPr lang="en-US" sz="2000" dirty="0"/>
              <a:t>It is </a:t>
            </a:r>
            <a:r>
              <a:rPr lang="en-US" sz="2000" dirty="0">
                <a:solidFill>
                  <a:srgbClr val="E46C0A"/>
                </a:solidFill>
              </a:rPr>
              <a:t>dependable: </a:t>
            </a:r>
            <a:r>
              <a:rPr lang="en-US" sz="2000" dirty="0"/>
              <a:t>It is always true that an </a:t>
            </a:r>
            <a:r>
              <a:rPr lang="en-US" sz="2000" dirty="0" err="1"/>
              <a:t>SDCar</a:t>
            </a:r>
            <a:r>
              <a:rPr lang="en-US" sz="2000" dirty="0"/>
              <a:t> is a Car too</a:t>
            </a:r>
          </a:p>
          <a:p>
            <a:r>
              <a:rPr lang="en-US" sz="2000" dirty="0"/>
              <a:t>It is </a:t>
            </a:r>
            <a:r>
              <a:rPr lang="en-US" sz="2000" dirty="0">
                <a:solidFill>
                  <a:srgbClr val="E46C0A"/>
                </a:solidFill>
              </a:rPr>
              <a:t>automatic: </a:t>
            </a:r>
            <a:r>
              <a:rPr lang="en-US" sz="2000" dirty="0">
                <a:latin typeface="Consolas" panose="020B0609020204030204" pitchFamily="49" charset="0"/>
                <a:cs typeface="Consolas" panose="020B0609020204030204" pitchFamily="49" charset="0"/>
              </a:rPr>
              <a:t>Car c = new </a:t>
            </a:r>
            <a:r>
              <a:rPr lang="en-US" sz="2000" dirty="0" err="1">
                <a:latin typeface="Consolas" panose="020B0609020204030204" pitchFamily="49" charset="0"/>
                <a:cs typeface="Consolas" panose="020B0609020204030204" pitchFamily="49" charset="0"/>
              </a:rPr>
              <a:t>SDCar</a:t>
            </a:r>
            <a:r>
              <a:rPr lang="en-US" sz="2000" dirty="0">
                <a:latin typeface="Consolas" panose="020B0609020204030204" pitchFamily="49" charset="0"/>
                <a:cs typeface="Consolas" panose="020B0609020204030204" pitchFamily="49" charset="0"/>
              </a:rPr>
              <a:t>();</a:t>
            </a:r>
            <a:endParaRPr lang="en-US" sz="2000" dirty="0">
              <a:latin typeface="Calibri" panose="020F0502020204030204" pitchFamily="34" charset="0"/>
              <a:cs typeface="Calibri" panose="020F0502020204030204" pitchFamily="34" charset="0"/>
            </a:endParaRPr>
          </a:p>
          <a:p>
            <a:pPr marL="0" indent="0">
              <a:buNone/>
            </a:pPr>
            <a:endParaRPr lang="en-US" sz="2400" dirty="0">
              <a:latin typeface="Consolas"/>
              <a:cs typeface="Consolas"/>
            </a:endParaRPr>
          </a:p>
          <a:p>
            <a:pPr marL="0" indent="0">
              <a:buNone/>
            </a:pPr>
            <a:r>
              <a:rPr lang="en-US" sz="2400" dirty="0">
                <a:latin typeface="Consolas"/>
                <a:cs typeface="Consolas"/>
              </a:rPr>
              <a:t>class Car {};</a:t>
            </a:r>
          </a:p>
          <a:p>
            <a:pPr marL="0" indent="0">
              <a:buNone/>
            </a:pPr>
            <a:r>
              <a:rPr lang="en-US" sz="2400" dirty="0">
                <a:latin typeface="Consolas"/>
                <a:cs typeface="Consolas"/>
              </a:rPr>
              <a:t>class </a:t>
            </a:r>
            <a:r>
              <a:rPr lang="en-US" sz="2400" dirty="0" err="1">
                <a:latin typeface="Consolas"/>
                <a:cs typeface="Consolas"/>
              </a:rPr>
              <a:t>SDCar</a:t>
            </a:r>
            <a:r>
              <a:rPr lang="en-US" sz="2400" dirty="0">
                <a:latin typeface="Consolas"/>
                <a:cs typeface="Consolas"/>
              </a:rPr>
              <a:t> extends Car {};</a:t>
            </a:r>
          </a:p>
          <a:p>
            <a:pPr marL="0" indent="0">
              <a:buNone/>
            </a:pPr>
            <a:r>
              <a:rPr lang="en-US" sz="2400" dirty="0">
                <a:latin typeface="Consolas"/>
                <a:cs typeface="Consolas"/>
              </a:rPr>
              <a:t>Car c = new </a:t>
            </a:r>
            <a:r>
              <a:rPr lang="en-US" sz="2400" dirty="0" err="1">
                <a:latin typeface="Consolas"/>
                <a:cs typeface="Consolas"/>
              </a:rPr>
              <a:t>SDCar</a:t>
            </a:r>
            <a:r>
              <a:rPr lang="en-US" sz="2400" dirty="0">
                <a:latin typeface="Consolas"/>
                <a:cs typeface="Consolas"/>
              </a:rPr>
              <a:t>();</a:t>
            </a:r>
          </a:p>
          <a:p>
            <a:endParaRPr lang="en-US" sz="2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73</a:t>
            </a:fld>
            <a:endParaRPr lang="it-IT" dirty="0"/>
          </a:p>
        </p:txBody>
      </p:sp>
    </p:spTree>
    <p:extLst>
      <p:ext uri="{BB962C8B-B14F-4D97-AF65-F5344CB8AC3E}">
        <p14:creationId xmlns:p14="http://schemas.microsoft.com/office/powerpoint/2010/main" val="12793748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35706A-E5D0-EA4B-87A9-C729BA2A6DD9}"/>
              </a:ext>
            </a:extLst>
          </p:cNvPr>
          <p:cNvSpPr>
            <a:spLocks noGrp="1"/>
          </p:cNvSpPr>
          <p:nvPr>
            <p:ph type="title"/>
          </p:nvPr>
        </p:nvSpPr>
        <p:spPr/>
        <p:txBody>
          <a:bodyPr/>
          <a:lstStyle/>
          <a:p>
            <a:r>
              <a:rPr lang="en-IT" dirty="0"/>
              <a:t>Example</a:t>
            </a:r>
          </a:p>
        </p:txBody>
      </p:sp>
      <p:sp>
        <p:nvSpPr>
          <p:cNvPr id="6" name="Content Placeholder 5">
            <a:extLst>
              <a:ext uri="{FF2B5EF4-FFF2-40B4-BE49-F238E27FC236}">
                <a16:creationId xmlns:a16="http://schemas.microsoft.com/office/drawing/2014/main" id="{22B2DCA6-00C9-D04C-8C7E-6DBA98B4CBAA}"/>
              </a:ext>
            </a:extLst>
          </p:cNvPr>
          <p:cNvSpPr>
            <a:spLocks noGrp="1"/>
          </p:cNvSpPr>
          <p:nvPr>
            <p:ph sz="half" idx="1"/>
          </p:nvPr>
        </p:nvSpPr>
        <p:spPr/>
        <p:txBody>
          <a:bodyPr>
            <a:normAutofit fontScale="70000" lnSpcReduction="20000"/>
          </a:bodyPr>
          <a:lstStyle/>
          <a:p>
            <a:pPr marL="0" indent="0">
              <a:buNone/>
            </a:pPr>
            <a:r>
              <a:rPr lang="en-US" dirty="0">
                <a:latin typeface="Consolas"/>
                <a:cs typeface="Consolas"/>
              </a:rPr>
              <a:t>class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isOn</a:t>
            </a:r>
            <a:r>
              <a:rPr lang="en-US" dirty="0">
                <a:latin typeface="Consolas"/>
                <a:cs typeface="Consolas"/>
              </a:rPr>
              <a:t>;</a:t>
            </a:r>
          </a:p>
          <a:p>
            <a:pPr marL="0" indent="0">
              <a:buNone/>
            </a:pPr>
            <a:r>
              <a:rPr lang="en-US" dirty="0">
                <a:latin typeface="Consolas"/>
                <a:cs typeface="Consolas"/>
              </a:rPr>
              <a:t>	string </a:t>
            </a:r>
            <a:r>
              <a:rPr lang="en-US" dirty="0" err="1">
                <a:latin typeface="Consolas"/>
                <a:cs typeface="Consolas"/>
              </a:rPr>
              <a:t>licensePlate</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endParaRPr lang="en-IT" dirty="0"/>
          </a:p>
        </p:txBody>
      </p:sp>
      <p:sp>
        <p:nvSpPr>
          <p:cNvPr id="7" name="Content Placeholder 6">
            <a:extLst>
              <a:ext uri="{FF2B5EF4-FFF2-40B4-BE49-F238E27FC236}">
                <a16:creationId xmlns:a16="http://schemas.microsoft.com/office/drawing/2014/main" id="{327B546D-7701-174B-955D-8720A08C6B8D}"/>
              </a:ext>
            </a:extLst>
          </p:cNvPr>
          <p:cNvSpPr>
            <a:spLocks noGrp="1"/>
          </p:cNvSpPr>
          <p:nvPr>
            <p:ph sz="half" idx="2"/>
          </p:nvPr>
        </p:nvSpPr>
        <p:spPr/>
        <p:txBody>
          <a:bodyPr>
            <a:normAutofit fontScale="70000" lnSpcReduction="20000"/>
          </a:bodyPr>
          <a:lstStyle/>
          <a:p>
            <a:pPr marL="0" indent="0">
              <a:buNone/>
            </a:pPr>
            <a:r>
              <a:rPr lang="en-US" dirty="0" err="1">
                <a:latin typeface="Courier"/>
                <a:cs typeface="Courier"/>
              </a:rPr>
              <a:t>SDCar</a:t>
            </a:r>
            <a:r>
              <a:rPr lang="en-US" dirty="0">
                <a:latin typeface="Courier"/>
                <a:cs typeface="Courier"/>
              </a:rPr>
              <a:t> c1 = new </a:t>
            </a:r>
            <a:r>
              <a:rPr lang="en-US" dirty="0" err="1">
                <a:latin typeface="Courier"/>
                <a:cs typeface="Courier"/>
              </a:rPr>
              <a:t>SDCar</a:t>
            </a:r>
            <a:r>
              <a:rPr lang="en-US" dirty="0">
                <a:latin typeface="Courier"/>
                <a:cs typeface="Courier"/>
              </a:rPr>
              <a:t>();</a:t>
            </a:r>
          </a:p>
          <a:p>
            <a:pPr marL="0" indent="0">
              <a:buNone/>
            </a:pPr>
            <a:r>
              <a:rPr lang="en-US" dirty="0">
                <a:latin typeface="Courier"/>
                <a:cs typeface="Courier"/>
              </a:rPr>
              <a:t>c1.turnSDOn() </a:t>
            </a:r>
            <a:r>
              <a:rPr lang="en-US" dirty="0">
                <a:solidFill>
                  <a:srgbClr val="008000"/>
                </a:solidFill>
                <a:latin typeface="Courier"/>
                <a:cs typeface="Courier"/>
              </a:rPr>
              <a:t>// OK!</a:t>
            </a:r>
          </a:p>
          <a:p>
            <a:pPr marL="0" indent="0">
              <a:buNone/>
            </a:pPr>
            <a:endParaRPr lang="en-US" dirty="0">
              <a:solidFill>
                <a:srgbClr val="FF0000"/>
              </a:solidFill>
              <a:latin typeface="Courier"/>
              <a:cs typeface="Courier"/>
            </a:endParaRPr>
          </a:p>
          <a:p>
            <a:pPr marL="0" indent="0">
              <a:buNone/>
            </a:pPr>
            <a:r>
              <a:rPr lang="en-US" dirty="0">
                <a:latin typeface="Courier"/>
                <a:cs typeface="Courier"/>
              </a:rPr>
              <a:t>// Upcast</a:t>
            </a:r>
            <a:endParaRPr lang="en-US" dirty="0">
              <a:solidFill>
                <a:srgbClr val="FF0000"/>
              </a:solidFill>
              <a:latin typeface="Courier"/>
              <a:cs typeface="Courier"/>
            </a:endParaRPr>
          </a:p>
          <a:p>
            <a:pPr marL="0" indent="0">
              <a:buNone/>
            </a:pPr>
            <a:r>
              <a:rPr lang="en-US" dirty="0">
                <a:latin typeface="Courier"/>
                <a:cs typeface="Courier"/>
              </a:rPr>
              <a:t>Car c2 = c1; </a:t>
            </a:r>
          </a:p>
          <a:p>
            <a:pPr marL="0" indent="0">
              <a:buNone/>
            </a:pPr>
            <a:endParaRPr lang="en-US" dirty="0">
              <a:latin typeface="Courier"/>
              <a:cs typeface="Courier"/>
            </a:endParaRPr>
          </a:p>
          <a:p>
            <a:pPr marL="0" indent="0">
              <a:buNone/>
            </a:pPr>
            <a:r>
              <a:rPr lang="en-US" dirty="0">
                <a:solidFill>
                  <a:schemeClr val="accent6">
                    <a:lumMod val="75000"/>
                  </a:schemeClr>
                </a:solidFill>
                <a:latin typeface="Courier"/>
                <a:cs typeface="Courier"/>
              </a:rPr>
              <a:t>// Compile time error!</a:t>
            </a:r>
          </a:p>
          <a:p>
            <a:pPr marL="0" indent="0">
              <a:buNone/>
            </a:pPr>
            <a:r>
              <a:rPr lang="en-US" i="1" dirty="0">
                <a:solidFill>
                  <a:schemeClr val="accent6">
                    <a:lumMod val="75000"/>
                  </a:schemeClr>
                </a:solidFill>
                <a:latin typeface="Courier"/>
                <a:cs typeface="Courier"/>
              </a:rPr>
              <a:t>// Car reference </a:t>
            </a:r>
            <a:r>
              <a:rPr lang="en-US" dirty="0">
                <a:solidFill>
                  <a:schemeClr val="accent6">
                    <a:lumMod val="75000"/>
                  </a:schemeClr>
                </a:solidFill>
                <a:latin typeface="Courier"/>
                <a:cs typeface="Courier"/>
              </a:rPr>
              <a:t>does not allow </a:t>
            </a:r>
          </a:p>
          <a:p>
            <a:pPr marL="0" indent="0">
              <a:buNone/>
            </a:pPr>
            <a:r>
              <a:rPr lang="en-US" dirty="0">
                <a:solidFill>
                  <a:schemeClr val="accent6">
                    <a:lumMod val="75000"/>
                  </a:schemeClr>
                </a:solidFill>
                <a:latin typeface="Courier"/>
                <a:cs typeface="Courier"/>
              </a:rPr>
              <a:t>// </a:t>
            </a:r>
            <a:r>
              <a:rPr lang="en-US" dirty="0" err="1">
                <a:solidFill>
                  <a:schemeClr val="accent6">
                    <a:lumMod val="75000"/>
                  </a:schemeClr>
                </a:solidFill>
                <a:latin typeface="Courier"/>
                <a:cs typeface="Courier"/>
              </a:rPr>
              <a:t>turnSDOn</a:t>
            </a:r>
            <a:r>
              <a:rPr lang="en-US" dirty="0">
                <a:solidFill>
                  <a:schemeClr val="accent6">
                    <a:lumMod val="75000"/>
                  </a:schemeClr>
                </a:solidFill>
                <a:latin typeface="Courier"/>
                <a:cs typeface="Courier"/>
              </a:rPr>
              <a:t>() method call</a:t>
            </a:r>
            <a:endParaRPr lang="en-US" dirty="0">
              <a:latin typeface="Courier"/>
              <a:cs typeface="Courier"/>
            </a:endParaRPr>
          </a:p>
          <a:p>
            <a:pPr marL="0" indent="0">
              <a:buNone/>
            </a:pPr>
            <a:r>
              <a:rPr lang="en-US" dirty="0">
                <a:latin typeface="Courier"/>
                <a:cs typeface="Courier"/>
              </a:rPr>
              <a:t>c2.turnSDOn()</a:t>
            </a:r>
            <a:endParaRPr lang="en-US" dirty="0">
              <a:solidFill>
                <a:schemeClr val="accent6">
                  <a:lumMod val="75000"/>
                </a:schemeClr>
              </a:solidFill>
              <a:latin typeface="Courier"/>
              <a:cs typeface="Courier"/>
            </a:endParaRPr>
          </a:p>
        </p:txBody>
      </p:sp>
      <p:sp>
        <p:nvSpPr>
          <p:cNvPr id="4" name="Slide Number Placeholder 3">
            <a:extLst>
              <a:ext uri="{FF2B5EF4-FFF2-40B4-BE49-F238E27FC236}">
                <a16:creationId xmlns:a16="http://schemas.microsoft.com/office/drawing/2014/main" id="{81821761-6DD7-264D-A6D1-80CC90A4187B}"/>
              </a:ext>
            </a:extLst>
          </p:cNvPr>
          <p:cNvSpPr>
            <a:spLocks noGrp="1"/>
          </p:cNvSpPr>
          <p:nvPr>
            <p:ph type="sldNum" sz="quarter" idx="12"/>
          </p:nvPr>
        </p:nvSpPr>
        <p:spPr/>
        <p:txBody>
          <a:bodyPr/>
          <a:lstStyle/>
          <a:p>
            <a:fld id="{D2040F39-7941-49A4-B48D-F201B18B6351}" type="slidenum">
              <a:rPr lang="it-IT" smtClean="0"/>
              <a:pPr/>
              <a:t>74</a:t>
            </a:fld>
            <a:endParaRPr lang="it-IT" dirty="0"/>
          </a:p>
        </p:txBody>
      </p:sp>
    </p:spTree>
    <p:extLst>
      <p:ext uri="{BB962C8B-B14F-4D97-AF65-F5344CB8AC3E}">
        <p14:creationId xmlns:p14="http://schemas.microsoft.com/office/powerpoint/2010/main" val="36116651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Upcast</a:t>
            </a:r>
            <a:r>
              <a:rPr lang="en-US" dirty="0"/>
              <a:t> to object</a:t>
            </a:r>
          </a:p>
        </p:txBody>
      </p:sp>
      <p:sp>
        <p:nvSpPr>
          <p:cNvPr id="3" name="Content Placeholder 2"/>
          <p:cNvSpPr>
            <a:spLocks noGrp="1"/>
          </p:cNvSpPr>
          <p:nvPr>
            <p:ph idx="1"/>
          </p:nvPr>
        </p:nvSpPr>
        <p:spPr/>
        <p:txBody>
          <a:bodyPr>
            <a:normAutofit fontScale="92500" lnSpcReduction="10000"/>
          </a:bodyPr>
          <a:lstStyle/>
          <a:p>
            <a:r>
              <a:rPr lang="en-US" dirty="0">
                <a:solidFill>
                  <a:srgbClr val="E46C0A"/>
                </a:solidFill>
              </a:rPr>
              <a:t>Each class is either directly or indirectly a subclass of Object</a:t>
            </a:r>
          </a:p>
          <a:p>
            <a:r>
              <a:rPr lang="en-US" dirty="0"/>
              <a:t>It is always possible to upcast any object to Object type (the price to pay is </a:t>
            </a:r>
            <a:r>
              <a:rPr lang="en-US" dirty="0">
                <a:solidFill>
                  <a:schemeClr val="accent6">
                    <a:lumMod val="75000"/>
                  </a:schemeClr>
                </a:solidFill>
              </a:rPr>
              <a:t>losing access to all methods more specific than those defined in Object</a:t>
            </a:r>
            <a:r>
              <a:rPr lang="en-US" dirty="0"/>
              <a:t>) </a:t>
            </a:r>
          </a:p>
          <a:p>
            <a:endParaRPr lang="en-US" dirty="0"/>
          </a:p>
          <a:p>
            <a:pPr marL="0" indent="0">
              <a:buNone/>
            </a:pPr>
            <a:r>
              <a:rPr lang="en-US" sz="2600" dirty="0" err="1">
                <a:latin typeface="Consolas"/>
                <a:cs typeface="Consolas"/>
              </a:rPr>
              <a:t>AnyClass</a:t>
            </a:r>
            <a:r>
              <a:rPr lang="en-US" sz="2600" dirty="0">
                <a:latin typeface="Consolas"/>
                <a:cs typeface="Consolas"/>
              </a:rPr>
              <a:t> any = new </a:t>
            </a:r>
            <a:r>
              <a:rPr lang="en-US" sz="2600" dirty="0" err="1">
                <a:latin typeface="Consolas"/>
                <a:cs typeface="Consolas"/>
              </a:rPr>
              <a:t>AnyClass</a:t>
            </a:r>
            <a:r>
              <a:rPr lang="en-US" sz="2600" dirty="0">
                <a:latin typeface="Consolas"/>
                <a:cs typeface="Consolas"/>
              </a:rPr>
              <a:t>();</a:t>
            </a:r>
          </a:p>
          <a:p>
            <a:pPr marL="0" indent="0">
              <a:buNone/>
            </a:pPr>
            <a:r>
              <a:rPr lang="en-US" sz="2600" dirty="0">
                <a:latin typeface="Consolas"/>
                <a:cs typeface="Consolas"/>
              </a:rPr>
              <a:t>Object obj = (Object)any;</a:t>
            </a:r>
          </a:p>
          <a:p>
            <a:pPr marL="0" indent="0">
              <a:buNone/>
            </a:pPr>
            <a:endParaRPr lang="en-US" sz="2600" dirty="0">
              <a:latin typeface="Consolas"/>
              <a:cs typeface="Consolas"/>
            </a:endParaRPr>
          </a:p>
          <a:p>
            <a:pPr marL="0" indent="0">
              <a:buNone/>
            </a:pPr>
            <a:r>
              <a:rPr lang="en-US" sz="2600" dirty="0">
                <a:latin typeface="Consolas"/>
                <a:cs typeface="Consolas"/>
              </a:rPr>
              <a:t>Object obj = (Object) new Car();</a:t>
            </a:r>
          </a:p>
          <a:p>
            <a:pPr marL="0" indent="0">
              <a:buNone/>
            </a:pPr>
            <a:r>
              <a:rPr lang="en-US" sz="2600" dirty="0" err="1">
                <a:latin typeface="Consolas"/>
                <a:cs typeface="Consolas"/>
              </a:rPr>
              <a:t>obj.turnOn</a:t>
            </a:r>
            <a:r>
              <a:rPr lang="en-US" sz="2600" dirty="0">
                <a:latin typeface="Consolas"/>
                <a:cs typeface="Consolas"/>
              </a:rPr>
              <a:t>() // compile-time error</a:t>
            </a:r>
          </a:p>
        </p:txBody>
      </p:sp>
      <p:sp>
        <p:nvSpPr>
          <p:cNvPr id="4" name="Slide Number Placeholder 3"/>
          <p:cNvSpPr>
            <a:spLocks noGrp="1"/>
          </p:cNvSpPr>
          <p:nvPr>
            <p:ph type="sldNum" sz="quarter" idx="12"/>
          </p:nvPr>
        </p:nvSpPr>
        <p:spPr/>
        <p:txBody>
          <a:bodyPr/>
          <a:lstStyle/>
          <a:p>
            <a:fld id="{D2040F39-7941-49A4-B48D-F201B18B6351}" type="slidenum">
              <a:rPr lang="it-IT" smtClean="0"/>
              <a:pPr/>
              <a:t>75</a:t>
            </a:fld>
            <a:endParaRPr lang="it-IT" dirty="0"/>
          </a:p>
        </p:txBody>
      </p:sp>
    </p:spTree>
    <p:extLst>
      <p:ext uri="{BB962C8B-B14F-4D97-AF65-F5344CB8AC3E}">
        <p14:creationId xmlns:p14="http://schemas.microsoft.com/office/powerpoint/2010/main" val="39291974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Downcasting</a:t>
            </a:r>
            <a:endParaRPr lang="en-US" dirty="0"/>
          </a:p>
        </p:txBody>
      </p:sp>
      <p:sp>
        <p:nvSpPr>
          <p:cNvPr id="3" name="Content Placeholder 2"/>
          <p:cNvSpPr>
            <a:spLocks noGrp="1"/>
          </p:cNvSpPr>
          <p:nvPr>
            <p:ph idx="1"/>
          </p:nvPr>
        </p:nvSpPr>
        <p:spPr/>
        <p:txBody>
          <a:bodyPr>
            <a:normAutofit/>
          </a:bodyPr>
          <a:lstStyle/>
          <a:p>
            <a:r>
              <a:rPr lang="en-US" dirty="0" err="1">
                <a:solidFill>
                  <a:schemeClr val="accent6">
                    <a:lumMod val="75000"/>
                  </a:schemeClr>
                </a:solidFill>
                <a:latin typeface="Calibri" panose="020F0502020204030204" pitchFamily="34" charset="0"/>
                <a:cs typeface="Calibri" panose="020F0502020204030204" pitchFamily="34" charset="0"/>
              </a:rPr>
              <a:t>Downcasting</a:t>
            </a:r>
            <a:r>
              <a:rPr lang="en-US" dirty="0">
                <a:solidFill>
                  <a:schemeClr val="accent6">
                    <a:lumMod val="75000"/>
                  </a:schemeClr>
                </a:solidFill>
                <a:latin typeface="Calibri" panose="020F0502020204030204" pitchFamily="34" charset="0"/>
                <a:cs typeface="Calibri" panose="020F0502020204030204" pitchFamily="34" charset="0"/>
              </a:rPr>
              <a:t> refers to the use of a reference which is more specific (closer to the type of the object itself) than current reference</a:t>
            </a:r>
            <a:endParaRPr lang="en-US" dirty="0"/>
          </a:p>
          <a:p>
            <a:r>
              <a:rPr lang="en-US" dirty="0"/>
              <a:t>MUST be explicit because it’s a risky operation, no automatic conversion provided by the compiler (it’s up to you!)</a:t>
            </a:r>
          </a:p>
        </p:txBody>
      </p:sp>
      <p:sp>
        <p:nvSpPr>
          <p:cNvPr id="4" name="Slide Number Placeholder 3"/>
          <p:cNvSpPr>
            <a:spLocks noGrp="1"/>
          </p:cNvSpPr>
          <p:nvPr>
            <p:ph type="sldNum" sz="quarter" idx="12"/>
          </p:nvPr>
        </p:nvSpPr>
        <p:spPr/>
        <p:txBody>
          <a:bodyPr/>
          <a:lstStyle/>
          <a:p>
            <a:fld id="{D2040F39-7941-49A4-B48D-F201B18B6351}" type="slidenum">
              <a:rPr lang="it-IT" smtClean="0"/>
              <a:pPr/>
              <a:t>76</a:t>
            </a:fld>
            <a:endParaRPr lang="it-IT" dirty="0"/>
          </a:p>
        </p:txBody>
      </p:sp>
    </p:spTree>
    <p:extLst>
      <p:ext uri="{BB962C8B-B14F-4D97-AF65-F5344CB8AC3E}">
        <p14:creationId xmlns:p14="http://schemas.microsoft.com/office/powerpoint/2010/main" val="15910803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35706A-E5D0-EA4B-87A9-C729BA2A6DD9}"/>
              </a:ext>
            </a:extLst>
          </p:cNvPr>
          <p:cNvSpPr>
            <a:spLocks noGrp="1"/>
          </p:cNvSpPr>
          <p:nvPr>
            <p:ph type="title"/>
          </p:nvPr>
        </p:nvSpPr>
        <p:spPr/>
        <p:txBody>
          <a:bodyPr/>
          <a:lstStyle/>
          <a:p>
            <a:r>
              <a:rPr lang="en-IT" dirty="0"/>
              <a:t>Example</a:t>
            </a:r>
          </a:p>
        </p:txBody>
      </p:sp>
      <p:sp>
        <p:nvSpPr>
          <p:cNvPr id="6" name="Content Placeholder 5">
            <a:extLst>
              <a:ext uri="{FF2B5EF4-FFF2-40B4-BE49-F238E27FC236}">
                <a16:creationId xmlns:a16="http://schemas.microsoft.com/office/drawing/2014/main" id="{22B2DCA6-00C9-D04C-8C7E-6DBA98B4CBAA}"/>
              </a:ext>
            </a:extLst>
          </p:cNvPr>
          <p:cNvSpPr>
            <a:spLocks noGrp="1"/>
          </p:cNvSpPr>
          <p:nvPr>
            <p:ph sz="half" idx="1"/>
          </p:nvPr>
        </p:nvSpPr>
        <p:spPr/>
        <p:txBody>
          <a:bodyPr>
            <a:normAutofit fontScale="70000" lnSpcReduction="20000"/>
          </a:bodyPr>
          <a:lstStyle/>
          <a:p>
            <a:pPr marL="0" indent="0">
              <a:buNone/>
            </a:pPr>
            <a:r>
              <a:rPr lang="en-US" dirty="0">
                <a:latin typeface="Consolas"/>
                <a:cs typeface="Consolas"/>
              </a:rPr>
              <a:t>class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isOn</a:t>
            </a:r>
            <a:r>
              <a:rPr lang="en-US" dirty="0">
                <a:latin typeface="Consolas"/>
                <a:cs typeface="Consolas"/>
              </a:rPr>
              <a:t>;</a:t>
            </a:r>
          </a:p>
          <a:p>
            <a:pPr marL="0" indent="0">
              <a:buNone/>
            </a:pPr>
            <a:r>
              <a:rPr lang="en-US" dirty="0">
                <a:latin typeface="Consolas"/>
                <a:cs typeface="Consolas"/>
              </a:rPr>
              <a:t>	string </a:t>
            </a:r>
            <a:r>
              <a:rPr lang="en-US" dirty="0" err="1">
                <a:latin typeface="Consolas"/>
                <a:cs typeface="Consolas"/>
              </a:rPr>
              <a:t>licensePlate</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endParaRPr lang="en-IT" dirty="0"/>
          </a:p>
        </p:txBody>
      </p:sp>
      <p:sp>
        <p:nvSpPr>
          <p:cNvPr id="7" name="Content Placeholder 6">
            <a:extLst>
              <a:ext uri="{FF2B5EF4-FFF2-40B4-BE49-F238E27FC236}">
                <a16:creationId xmlns:a16="http://schemas.microsoft.com/office/drawing/2014/main" id="{327B546D-7701-174B-955D-8720A08C6B8D}"/>
              </a:ext>
            </a:extLst>
          </p:cNvPr>
          <p:cNvSpPr>
            <a:spLocks noGrp="1"/>
          </p:cNvSpPr>
          <p:nvPr>
            <p:ph sz="half" idx="2"/>
          </p:nvPr>
        </p:nvSpPr>
        <p:spPr/>
        <p:txBody>
          <a:bodyPr>
            <a:normAutofit fontScale="70000" lnSpcReduction="20000"/>
          </a:bodyPr>
          <a:lstStyle/>
          <a:p>
            <a:pPr marL="0" indent="0">
              <a:buNone/>
            </a:pPr>
            <a:r>
              <a:rPr lang="en-US" dirty="0">
                <a:latin typeface="Courier"/>
                <a:cs typeface="Courier"/>
              </a:rPr>
              <a:t>Car c1 = new </a:t>
            </a:r>
            <a:r>
              <a:rPr lang="en-US" dirty="0" err="1">
                <a:latin typeface="Courier"/>
                <a:cs typeface="Courier"/>
              </a:rPr>
              <a:t>SDCar</a:t>
            </a:r>
            <a:r>
              <a:rPr lang="en-US" dirty="0">
                <a:latin typeface="Courier"/>
                <a:cs typeface="Courier"/>
              </a:rPr>
              <a:t>();</a:t>
            </a:r>
          </a:p>
          <a:p>
            <a:pPr marL="0" indent="0">
              <a:buNone/>
            </a:pPr>
            <a:r>
              <a:rPr lang="en-US" dirty="0">
                <a:solidFill>
                  <a:schemeClr val="accent6">
                    <a:lumMod val="75000"/>
                  </a:schemeClr>
                </a:solidFill>
                <a:latin typeface="Courier"/>
                <a:cs typeface="Courier"/>
              </a:rPr>
              <a:t>// Compile time error!</a:t>
            </a:r>
            <a:endParaRPr lang="en-US" dirty="0">
              <a:latin typeface="Courier"/>
              <a:cs typeface="Courier"/>
            </a:endParaRPr>
          </a:p>
          <a:p>
            <a:pPr marL="0" indent="0">
              <a:buNone/>
            </a:pPr>
            <a:r>
              <a:rPr lang="en-US" dirty="0">
                <a:latin typeface="Courier"/>
                <a:cs typeface="Courier"/>
              </a:rPr>
              <a:t>c1.turnSDOn()</a:t>
            </a:r>
            <a:endParaRPr lang="en-US" dirty="0">
              <a:solidFill>
                <a:schemeClr val="accent6">
                  <a:lumMod val="75000"/>
                </a:schemeClr>
              </a:solidFill>
              <a:latin typeface="Courier"/>
              <a:cs typeface="Courier"/>
            </a:endParaRPr>
          </a:p>
          <a:p>
            <a:pPr marL="0" indent="0">
              <a:buNone/>
            </a:pPr>
            <a:endParaRPr lang="en-US" dirty="0">
              <a:latin typeface="Courier"/>
              <a:cs typeface="Courier"/>
            </a:endParaRPr>
          </a:p>
          <a:p>
            <a:pPr marL="0" indent="0">
              <a:buNone/>
            </a:pPr>
            <a:r>
              <a:rPr lang="en-US" dirty="0">
                <a:latin typeface="Courier"/>
                <a:cs typeface="Courier"/>
              </a:rPr>
              <a:t>// Downcast</a:t>
            </a:r>
          </a:p>
          <a:p>
            <a:pPr marL="0" indent="0">
              <a:buNone/>
            </a:pPr>
            <a:r>
              <a:rPr lang="en-US" dirty="0" err="1">
                <a:latin typeface="Courier"/>
                <a:cs typeface="Courier"/>
              </a:rPr>
              <a:t>SDCar</a:t>
            </a:r>
            <a:r>
              <a:rPr lang="en-US" dirty="0">
                <a:latin typeface="Courier"/>
                <a:cs typeface="Courier"/>
              </a:rPr>
              <a:t> c2 = (</a:t>
            </a:r>
            <a:r>
              <a:rPr lang="en-US" dirty="0" err="1">
                <a:latin typeface="Courier"/>
                <a:cs typeface="Courier"/>
              </a:rPr>
              <a:t>SDcar</a:t>
            </a:r>
            <a:r>
              <a:rPr lang="en-US" dirty="0">
                <a:latin typeface="Courier"/>
                <a:cs typeface="Courier"/>
              </a:rPr>
              <a:t>)c1;  </a:t>
            </a:r>
          </a:p>
          <a:p>
            <a:pPr marL="0" indent="0">
              <a:buNone/>
            </a:pPr>
            <a:endParaRPr lang="en-US" dirty="0">
              <a:solidFill>
                <a:schemeClr val="accent6">
                  <a:lumMod val="75000"/>
                </a:schemeClr>
              </a:solidFill>
              <a:latin typeface="Courier"/>
              <a:cs typeface="Courier"/>
            </a:endParaRPr>
          </a:p>
          <a:p>
            <a:pPr marL="0" indent="0">
              <a:buNone/>
            </a:pPr>
            <a:r>
              <a:rPr lang="en-US" dirty="0">
                <a:solidFill>
                  <a:schemeClr val="accent6">
                    <a:lumMod val="75000"/>
                  </a:schemeClr>
                </a:solidFill>
                <a:latin typeface="Courier"/>
                <a:cs typeface="Courier"/>
              </a:rPr>
              <a:t>// Accidentally OK! </a:t>
            </a:r>
          </a:p>
          <a:p>
            <a:pPr marL="0" indent="0">
              <a:buNone/>
            </a:pPr>
            <a:r>
              <a:rPr lang="en-US" dirty="0">
                <a:solidFill>
                  <a:schemeClr val="accent6">
                    <a:lumMod val="75000"/>
                  </a:schemeClr>
                </a:solidFill>
                <a:latin typeface="Courier"/>
                <a:cs typeface="Courier"/>
              </a:rPr>
              <a:t>// The object referenced by c1 was actually of class </a:t>
            </a:r>
            <a:r>
              <a:rPr lang="en-US" dirty="0" err="1">
                <a:solidFill>
                  <a:schemeClr val="accent6">
                    <a:lumMod val="75000"/>
                  </a:schemeClr>
                </a:solidFill>
                <a:latin typeface="Courier"/>
                <a:cs typeface="Courier"/>
              </a:rPr>
              <a:t>SDCar</a:t>
            </a:r>
            <a:endParaRPr lang="en-US" dirty="0">
              <a:latin typeface="Courier"/>
              <a:cs typeface="Courier"/>
            </a:endParaRPr>
          </a:p>
          <a:p>
            <a:pPr marL="0" indent="0">
              <a:buNone/>
            </a:pPr>
            <a:r>
              <a:rPr lang="en-US" dirty="0">
                <a:latin typeface="Courier"/>
                <a:cs typeface="Courier"/>
              </a:rPr>
              <a:t>c2.turnSDOn()</a:t>
            </a:r>
          </a:p>
          <a:p>
            <a:pPr marL="0" indent="0">
              <a:buNone/>
            </a:pPr>
            <a:endParaRPr lang="en-US" dirty="0">
              <a:solidFill>
                <a:schemeClr val="accent6">
                  <a:lumMod val="75000"/>
                </a:schemeClr>
              </a:solidFill>
              <a:latin typeface="Courier"/>
              <a:cs typeface="Courier"/>
            </a:endParaRPr>
          </a:p>
          <a:p>
            <a:pPr marL="0" indent="0">
              <a:buNone/>
            </a:pPr>
            <a:endParaRPr lang="en-US" dirty="0">
              <a:solidFill>
                <a:schemeClr val="accent6">
                  <a:lumMod val="75000"/>
                </a:schemeClr>
              </a:solidFill>
              <a:latin typeface="Courier"/>
              <a:cs typeface="Courier"/>
            </a:endParaRPr>
          </a:p>
        </p:txBody>
      </p:sp>
      <p:sp>
        <p:nvSpPr>
          <p:cNvPr id="4" name="Slide Number Placeholder 3">
            <a:extLst>
              <a:ext uri="{FF2B5EF4-FFF2-40B4-BE49-F238E27FC236}">
                <a16:creationId xmlns:a16="http://schemas.microsoft.com/office/drawing/2014/main" id="{81821761-6DD7-264D-A6D1-80CC90A4187B}"/>
              </a:ext>
            </a:extLst>
          </p:cNvPr>
          <p:cNvSpPr>
            <a:spLocks noGrp="1"/>
          </p:cNvSpPr>
          <p:nvPr>
            <p:ph type="sldNum" sz="quarter" idx="12"/>
          </p:nvPr>
        </p:nvSpPr>
        <p:spPr/>
        <p:txBody>
          <a:bodyPr/>
          <a:lstStyle/>
          <a:p>
            <a:fld id="{D2040F39-7941-49A4-B48D-F201B18B6351}" type="slidenum">
              <a:rPr lang="it-IT" smtClean="0"/>
              <a:pPr/>
              <a:t>77</a:t>
            </a:fld>
            <a:endParaRPr lang="it-IT" dirty="0"/>
          </a:p>
        </p:txBody>
      </p:sp>
    </p:spTree>
    <p:extLst>
      <p:ext uri="{BB962C8B-B14F-4D97-AF65-F5344CB8AC3E}">
        <p14:creationId xmlns:p14="http://schemas.microsoft.com/office/powerpoint/2010/main" val="10527610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35706A-E5D0-EA4B-87A9-C729BA2A6DD9}"/>
              </a:ext>
            </a:extLst>
          </p:cNvPr>
          <p:cNvSpPr>
            <a:spLocks noGrp="1"/>
          </p:cNvSpPr>
          <p:nvPr>
            <p:ph type="title"/>
          </p:nvPr>
        </p:nvSpPr>
        <p:spPr/>
        <p:txBody>
          <a:bodyPr/>
          <a:lstStyle/>
          <a:p>
            <a:r>
              <a:rPr lang="en-IT" dirty="0"/>
              <a:t>Example</a:t>
            </a:r>
          </a:p>
        </p:txBody>
      </p:sp>
      <p:sp>
        <p:nvSpPr>
          <p:cNvPr id="6" name="Content Placeholder 5">
            <a:extLst>
              <a:ext uri="{FF2B5EF4-FFF2-40B4-BE49-F238E27FC236}">
                <a16:creationId xmlns:a16="http://schemas.microsoft.com/office/drawing/2014/main" id="{22B2DCA6-00C9-D04C-8C7E-6DBA98B4CBAA}"/>
              </a:ext>
            </a:extLst>
          </p:cNvPr>
          <p:cNvSpPr>
            <a:spLocks noGrp="1"/>
          </p:cNvSpPr>
          <p:nvPr>
            <p:ph sz="half" idx="1"/>
          </p:nvPr>
        </p:nvSpPr>
        <p:spPr/>
        <p:txBody>
          <a:bodyPr>
            <a:normAutofit fontScale="70000" lnSpcReduction="20000"/>
          </a:bodyPr>
          <a:lstStyle/>
          <a:p>
            <a:pPr marL="0" indent="0">
              <a:buNone/>
            </a:pPr>
            <a:r>
              <a:rPr lang="en-US" dirty="0">
                <a:latin typeface="Consolas"/>
                <a:cs typeface="Consolas"/>
              </a:rPr>
              <a:t>Class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isOn</a:t>
            </a:r>
            <a:r>
              <a:rPr lang="en-US" dirty="0">
                <a:latin typeface="Consolas"/>
                <a:cs typeface="Consolas"/>
              </a:rPr>
              <a:t>;</a:t>
            </a:r>
          </a:p>
          <a:p>
            <a:pPr marL="0" indent="0">
              <a:buNone/>
            </a:pPr>
            <a:r>
              <a:rPr lang="en-US" dirty="0">
                <a:latin typeface="Consolas"/>
                <a:cs typeface="Consolas"/>
              </a:rPr>
              <a:t>	string </a:t>
            </a:r>
            <a:r>
              <a:rPr lang="en-US" dirty="0" err="1">
                <a:latin typeface="Consolas"/>
                <a:cs typeface="Consolas"/>
              </a:rPr>
              <a:t>licensePlate</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endParaRPr lang="en-IT" dirty="0"/>
          </a:p>
        </p:txBody>
      </p:sp>
      <p:sp>
        <p:nvSpPr>
          <p:cNvPr id="7" name="Content Placeholder 6">
            <a:extLst>
              <a:ext uri="{FF2B5EF4-FFF2-40B4-BE49-F238E27FC236}">
                <a16:creationId xmlns:a16="http://schemas.microsoft.com/office/drawing/2014/main" id="{327B546D-7701-174B-955D-8720A08C6B8D}"/>
              </a:ext>
            </a:extLst>
          </p:cNvPr>
          <p:cNvSpPr>
            <a:spLocks noGrp="1"/>
          </p:cNvSpPr>
          <p:nvPr>
            <p:ph sz="half" idx="2"/>
          </p:nvPr>
        </p:nvSpPr>
        <p:spPr/>
        <p:txBody>
          <a:bodyPr>
            <a:normAutofit fontScale="70000" lnSpcReduction="20000"/>
          </a:bodyPr>
          <a:lstStyle/>
          <a:p>
            <a:pPr marL="0" indent="0">
              <a:buNone/>
            </a:pPr>
            <a:r>
              <a:rPr lang="en-US" dirty="0">
                <a:latin typeface="Courier"/>
                <a:cs typeface="Courier"/>
              </a:rPr>
              <a:t>Car c1 = new Car();</a:t>
            </a:r>
          </a:p>
          <a:p>
            <a:pPr marL="0" indent="0">
              <a:buNone/>
            </a:pPr>
            <a:r>
              <a:rPr lang="en-US" dirty="0">
                <a:solidFill>
                  <a:schemeClr val="accent6">
                    <a:lumMod val="75000"/>
                  </a:schemeClr>
                </a:solidFill>
                <a:latin typeface="Courier"/>
                <a:cs typeface="Courier"/>
              </a:rPr>
              <a:t>// Compile time error!</a:t>
            </a:r>
            <a:endParaRPr lang="en-US" dirty="0">
              <a:latin typeface="Courier"/>
              <a:cs typeface="Courier"/>
            </a:endParaRPr>
          </a:p>
          <a:p>
            <a:pPr marL="0" indent="0">
              <a:buNone/>
            </a:pPr>
            <a:r>
              <a:rPr lang="en-US" dirty="0">
                <a:latin typeface="Courier"/>
                <a:cs typeface="Courier"/>
              </a:rPr>
              <a:t>c1.turnSDOn()</a:t>
            </a:r>
            <a:endParaRPr lang="en-US" dirty="0">
              <a:solidFill>
                <a:schemeClr val="accent6">
                  <a:lumMod val="75000"/>
                </a:schemeClr>
              </a:solidFill>
              <a:latin typeface="Courier"/>
              <a:cs typeface="Courier"/>
            </a:endParaRPr>
          </a:p>
          <a:p>
            <a:pPr marL="0" indent="0">
              <a:buNone/>
            </a:pPr>
            <a:endParaRPr lang="en-US" dirty="0">
              <a:solidFill>
                <a:srgbClr val="FF0000"/>
              </a:solidFill>
              <a:latin typeface="Courier"/>
              <a:cs typeface="Courier"/>
            </a:endParaRPr>
          </a:p>
          <a:p>
            <a:pPr marL="0" indent="0">
              <a:buNone/>
            </a:pPr>
            <a:r>
              <a:rPr lang="en-US" dirty="0">
                <a:latin typeface="Courier"/>
                <a:cs typeface="Courier"/>
              </a:rPr>
              <a:t>// Downcast</a:t>
            </a:r>
            <a:endParaRPr lang="en-US" dirty="0">
              <a:solidFill>
                <a:srgbClr val="FF0000"/>
              </a:solidFill>
              <a:latin typeface="Courier"/>
              <a:cs typeface="Courier"/>
            </a:endParaRPr>
          </a:p>
          <a:p>
            <a:pPr marL="0" indent="0">
              <a:buNone/>
            </a:pPr>
            <a:r>
              <a:rPr lang="en-US" dirty="0" err="1">
                <a:latin typeface="Courier"/>
                <a:cs typeface="Courier"/>
              </a:rPr>
              <a:t>SDCar</a:t>
            </a:r>
            <a:r>
              <a:rPr lang="en-US" dirty="0">
                <a:latin typeface="Courier"/>
                <a:cs typeface="Courier"/>
              </a:rPr>
              <a:t> c2 = (</a:t>
            </a:r>
            <a:r>
              <a:rPr lang="en-US" dirty="0" err="1">
                <a:latin typeface="Courier"/>
                <a:cs typeface="Courier"/>
              </a:rPr>
              <a:t>SDcar</a:t>
            </a:r>
            <a:r>
              <a:rPr lang="en-US" dirty="0">
                <a:latin typeface="Courier"/>
                <a:cs typeface="Courier"/>
              </a:rPr>
              <a:t>)c1;</a:t>
            </a:r>
          </a:p>
          <a:p>
            <a:pPr marL="0" indent="0">
              <a:buNone/>
            </a:pPr>
            <a:r>
              <a:rPr lang="en-US" dirty="0">
                <a:latin typeface="Courier"/>
                <a:cs typeface="Courier"/>
              </a:rPr>
              <a:t>  </a:t>
            </a:r>
          </a:p>
          <a:p>
            <a:pPr marL="0" indent="0">
              <a:buNone/>
            </a:pPr>
            <a:r>
              <a:rPr lang="en-US" dirty="0">
                <a:solidFill>
                  <a:srgbClr val="FF0000"/>
                </a:solidFill>
                <a:latin typeface="Courier"/>
                <a:cs typeface="Courier"/>
              </a:rPr>
              <a:t>// Run time error!</a:t>
            </a:r>
            <a:endParaRPr lang="en-US" dirty="0">
              <a:latin typeface="Courier"/>
              <a:cs typeface="Courier"/>
            </a:endParaRPr>
          </a:p>
          <a:p>
            <a:pPr marL="0" indent="0">
              <a:buNone/>
            </a:pPr>
            <a:r>
              <a:rPr lang="en-US" dirty="0">
                <a:latin typeface="Courier"/>
                <a:cs typeface="Courier"/>
              </a:rPr>
              <a:t>c2.turnSDOn()</a:t>
            </a:r>
            <a:endParaRPr lang="en-US" dirty="0">
              <a:solidFill>
                <a:srgbClr val="FF0000"/>
              </a:solidFill>
              <a:latin typeface="Courier"/>
              <a:cs typeface="Courier"/>
            </a:endParaRPr>
          </a:p>
        </p:txBody>
      </p:sp>
      <p:sp>
        <p:nvSpPr>
          <p:cNvPr id="4" name="Slide Number Placeholder 3">
            <a:extLst>
              <a:ext uri="{FF2B5EF4-FFF2-40B4-BE49-F238E27FC236}">
                <a16:creationId xmlns:a16="http://schemas.microsoft.com/office/drawing/2014/main" id="{81821761-6DD7-264D-A6D1-80CC90A4187B}"/>
              </a:ext>
            </a:extLst>
          </p:cNvPr>
          <p:cNvSpPr>
            <a:spLocks noGrp="1"/>
          </p:cNvSpPr>
          <p:nvPr>
            <p:ph type="sldNum" sz="quarter" idx="12"/>
          </p:nvPr>
        </p:nvSpPr>
        <p:spPr/>
        <p:txBody>
          <a:bodyPr/>
          <a:lstStyle/>
          <a:p>
            <a:fld id="{D2040F39-7941-49A4-B48D-F201B18B6351}" type="slidenum">
              <a:rPr lang="it-IT" smtClean="0"/>
              <a:pPr/>
              <a:t>78</a:t>
            </a:fld>
            <a:endParaRPr lang="it-IT" dirty="0"/>
          </a:p>
        </p:txBody>
      </p:sp>
    </p:spTree>
    <p:extLst>
      <p:ext uri="{BB962C8B-B14F-4D97-AF65-F5344CB8AC3E}">
        <p14:creationId xmlns:p14="http://schemas.microsoft.com/office/powerpoint/2010/main" val="15636648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instanceof</a:t>
            </a:r>
            <a:r>
              <a:rPr lang="en-US" dirty="0"/>
              <a:t> operator</a:t>
            </a:r>
          </a:p>
        </p:txBody>
      </p:sp>
      <p:sp>
        <p:nvSpPr>
          <p:cNvPr id="3" name="Content Placeholder 2"/>
          <p:cNvSpPr>
            <a:spLocks noGrp="1"/>
          </p:cNvSpPr>
          <p:nvPr>
            <p:ph idx="1"/>
          </p:nvPr>
        </p:nvSpPr>
        <p:spPr/>
        <p:txBody>
          <a:bodyPr>
            <a:normAutofit fontScale="77500" lnSpcReduction="20000"/>
          </a:bodyPr>
          <a:lstStyle/>
          <a:p>
            <a:r>
              <a:rPr lang="en-US" dirty="0"/>
              <a:t>Compilers aid developers in writing working code. </a:t>
            </a:r>
            <a:r>
              <a:rPr lang="en-US" dirty="0">
                <a:solidFill>
                  <a:srgbClr val="E46C0A"/>
                </a:solidFill>
              </a:rPr>
              <a:t>Runtime errors cannot be identified by compilers! Developers must be careful! </a:t>
            </a:r>
          </a:p>
          <a:p>
            <a:r>
              <a:rPr lang="en-US" dirty="0"/>
              <a:t>Use the </a:t>
            </a:r>
            <a:r>
              <a:rPr lang="en-US" dirty="0" err="1">
                <a:solidFill>
                  <a:srgbClr val="E46C0A"/>
                </a:solidFill>
              </a:rPr>
              <a:t>instanceof</a:t>
            </a:r>
            <a:r>
              <a:rPr lang="en-US" dirty="0">
                <a:solidFill>
                  <a:srgbClr val="E46C0A"/>
                </a:solidFill>
              </a:rPr>
              <a:t> </a:t>
            </a:r>
            <a:r>
              <a:rPr lang="en-US" dirty="0"/>
              <a:t>operator</a:t>
            </a:r>
          </a:p>
          <a:p>
            <a:pPr marL="0" indent="0">
              <a:buNone/>
            </a:pPr>
            <a:endParaRPr lang="en-US" dirty="0"/>
          </a:p>
          <a:p>
            <a:pPr marL="0" indent="0">
              <a:buNone/>
            </a:pPr>
            <a:r>
              <a:rPr lang="en-US" sz="2600" dirty="0">
                <a:latin typeface="Consolas"/>
                <a:cs typeface="Consolas"/>
              </a:rPr>
              <a:t>Car c = new </a:t>
            </a:r>
            <a:r>
              <a:rPr lang="en-US" sz="2600" dirty="0" err="1">
                <a:latin typeface="Consolas"/>
                <a:cs typeface="Consolas"/>
              </a:rPr>
              <a:t>SDCar</a:t>
            </a:r>
            <a:r>
              <a:rPr lang="en-US" sz="2600" dirty="0">
                <a:latin typeface="Consolas"/>
                <a:cs typeface="Consolas"/>
              </a:rPr>
              <a:t>();</a:t>
            </a:r>
          </a:p>
          <a:p>
            <a:pPr marL="0" indent="0">
              <a:buNone/>
            </a:pPr>
            <a:r>
              <a:rPr lang="en-US" sz="2600" dirty="0">
                <a:latin typeface="Consolas"/>
                <a:cs typeface="Consolas"/>
              </a:rPr>
              <a:t>if (c </a:t>
            </a:r>
            <a:r>
              <a:rPr lang="en-US" sz="2600" dirty="0" err="1">
                <a:solidFill>
                  <a:srgbClr val="E46C0A"/>
                </a:solidFill>
                <a:latin typeface="Consolas"/>
                <a:cs typeface="Consolas"/>
              </a:rPr>
              <a:t>instanceof</a:t>
            </a:r>
            <a:r>
              <a:rPr lang="en-US" sz="2600" dirty="0">
                <a:solidFill>
                  <a:srgbClr val="E46C0A"/>
                </a:solidFill>
                <a:latin typeface="Consolas"/>
                <a:cs typeface="Consolas"/>
              </a:rPr>
              <a:t> </a:t>
            </a:r>
            <a:r>
              <a:rPr lang="en-US" sz="2600" dirty="0" err="1">
                <a:latin typeface="Consolas"/>
                <a:cs typeface="Consolas"/>
              </a:rPr>
              <a:t>SDCar</a:t>
            </a:r>
            <a:r>
              <a:rPr lang="en-US" sz="2600" dirty="0">
                <a:latin typeface="Consolas"/>
                <a:cs typeface="Consolas"/>
              </a:rPr>
              <a:t>){</a:t>
            </a:r>
          </a:p>
          <a:p>
            <a:pPr marL="0" indent="0">
              <a:buNone/>
            </a:pPr>
            <a:r>
              <a:rPr lang="en-US" sz="2600" dirty="0">
                <a:latin typeface="Consolas"/>
                <a:cs typeface="Consolas"/>
              </a:rPr>
              <a:t>	</a:t>
            </a:r>
            <a:r>
              <a:rPr lang="en-US" sz="2600" dirty="0" err="1">
                <a:latin typeface="Consolas"/>
                <a:cs typeface="Consolas"/>
              </a:rPr>
              <a:t>SDCar</a:t>
            </a:r>
            <a:r>
              <a:rPr lang="en-US" sz="2600" dirty="0">
                <a:latin typeface="Consolas"/>
                <a:cs typeface="Consolas"/>
              </a:rPr>
              <a:t> </a:t>
            </a:r>
            <a:r>
              <a:rPr lang="en-US" sz="2600" dirty="0" err="1">
                <a:latin typeface="Consolas"/>
                <a:cs typeface="Consolas"/>
              </a:rPr>
              <a:t>sdc</a:t>
            </a:r>
            <a:r>
              <a:rPr lang="en-US" sz="2600" dirty="0">
                <a:latin typeface="Consolas"/>
                <a:cs typeface="Consolas"/>
              </a:rPr>
              <a:t> = (</a:t>
            </a:r>
            <a:r>
              <a:rPr lang="en-US" sz="2600" dirty="0" err="1">
                <a:latin typeface="Consolas"/>
                <a:cs typeface="Consolas"/>
              </a:rPr>
              <a:t>SDCar</a:t>
            </a:r>
            <a:r>
              <a:rPr lang="en-US" sz="2600" dirty="0">
                <a:latin typeface="Consolas"/>
                <a:cs typeface="Consolas"/>
              </a:rPr>
              <a:t>) c;</a:t>
            </a:r>
          </a:p>
          <a:p>
            <a:pPr marL="0" indent="0">
              <a:buNone/>
            </a:pPr>
            <a:r>
              <a:rPr lang="en-US" sz="2600" dirty="0">
                <a:latin typeface="Consolas"/>
                <a:cs typeface="Consolas"/>
              </a:rPr>
              <a:t>	</a:t>
            </a:r>
            <a:r>
              <a:rPr lang="en-US" sz="2600" dirty="0" err="1">
                <a:latin typeface="Consolas"/>
                <a:cs typeface="Consolas"/>
              </a:rPr>
              <a:t>sdc.turnSDOn</a:t>
            </a:r>
            <a:r>
              <a:rPr lang="en-US" sz="2600" dirty="0">
                <a:latin typeface="Consolas"/>
                <a:cs typeface="Consolas"/>
              </a:rPr>
              <a:t>();</a:t>
            </a:r>
          </a:p>
          <a:p>
            <a:pPr marL="0" indent="0">
              <a:buNone/>
            </a:pPr>
            <a:r>
              <a:rPr lang="en-US" sz="2600" dirty="0">
                <a:latin typeface="Consolas"/>
                <a:cs typeface="Consolas"/>
              </a:rPr>
              <a:t>}</a:t>
            </a:r>
          </a:p>
          <a:p>
            <a:pPr marL="0" indent="0">
              <a:buNone/>
            </a:pPr>
            <a:endParaRPr lang="en-US" sz="2600" dirty="0">
              <a:latin typeface="Consolas"/>
              <a:cs typeface="Consolas"/>
            </a:endParaRPr>
          </a:p>
          <a:p>
            <a:pPr marL="0" indent="0">
              <a:buNone/>
            </a:pPr>
            <a:r>
              <a:rPr lang="en-US" sz="2600" dirty="0">
                <a:latin typeface="Consolas"/>
                <a:cs typeface="Consolas"/>
              </a:rPr>
              <a:t>// since Java 14</a:t>
            </a:r>
          </a:p>
          <a:p>
            <a:pPr marL="0" indent="0">
              <a:buNone/>
            </a:pPr>
            <a:r>
              <a:rPr lang="en-US" sz="2600" dirty="0">
                <a:latin typeface="Consolas"/>
                <a:cs typeface="Consolas"/>
              </a:rPr>
              <a:t>if (c </a:t>
            </a:r>
            <a:r>
              <a:rPr lang="en-US" sz="2600" dirty="0" err="1">
                <a:solidFill>
                  <a:srgbClr val="E46C0A"/>
                </a:solidFill>
                <a:latin typeface="Consolas"/>
                <a:cs typeface="Consolas"/>
              </a:rPr>
              <a:t>instanceof</a:t>
            </a:r>
            <a:r>
              <a:rPr lang="en-US" sz="2600" dirty="0">
                <a:solidFill>
                  <a:srgbClr val="E46C0A"/>
                </a:solidFill>
                <a:latin typeface="Consolas"/>
                <a:cs typeface="Consolas"/>
              </a:rPr>
              <a:t> </a:t>
            </a:r>
            <a:r>
              <a:rPr lang="en-US" sz="2600" dirty="0" err="1">
                <a:latin typeface="Consolas"/>
                <a:cs typeface="Consolas"/>
              </a:rPr>
              <a:t>SDCar</a:t>
            </a:r>
            <a:r>
              <a:rPr lang="en-US" sz="2600" dirty="0">
                <a:latin typeface="Consolas"/>
                <a:cs typeface="Consolas"/>
              </a:rPr>
              <a:t> </a:t>
            </a:r>
            <a:r>
              <a:rPr lang="en-US" sz="2600" dirty="0" err="1">
                <a:latin typeface="Consolas"/>
                <a:cs typeface="Consolas"/>
              </a:rPr>
              <a:t>sdc</a:t>
            </a:r>
            <a:r>
              <a:rPr lang="en-US" sz="2600" dirty="0">
                <a:latin typeface="Consolas"/>
                <a:cs typeface="Consolas"/>
              </a:rPr>
              <a:t>){</a:t>
            </a:r>
          </a:p>
          <a:p>
            <a:pPr marL="0" indent="0">
              <a:buNone/>
            </a:pPr>
            <a:r>
              <a:rPr lang="en-US" sz="2600" dirty="0">
                <a:latin typeface="Consolas"/>
                <a:cs typeface="Consolas"/>
              </a:rPr>
              <a:t>	</a:t>
            </a:r>
            <a:r>
              <a:rPr lang="en-US" sz="2600" dirty="0" err="1">
                <a:latin typeface="Consolas"/>
                <a:cs typeface="Consolas"/>
              </a:rPr>
              <a:t>sdc.turnSDOn</a:t>
            </a:r>
            <a:r>
              <a:rPr lang="en-US" sz="2600" dirty="0">
                <a:latin typeface="Consolas"/>
                <a:cs typeface="Consolas"/>
              </a:rPr>
              <a:t>();</a:t>
            </a:r>
          </a:p>
          <a:p>
            <a:pPr marL="0" indent="0">
              <a:buNone/>
            </a:pPr>
            <a:r>
              <a:rPr lang="en-US" sz="2600" dirty="0">
                <a:latin typeface="Consolas"/>
                <a:cs typeface="Consolas"/>
              </a:rPr>
              <a:t>}</a:t>
            </a:r>
          </a:p>
          <a:p>
            <a:pPr marL="0" indent="0">
              <a:buNone/>
            </a:pPr>
            <a:endParaRPr lang="en-US" sz="26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79</a:t>
            </a:fld>
            <a:endParaRPr lang="it-IT" dirty="0"/>
          </a:p>
        </p:txBody>
      </p:sp>
    </p:spTree>
    <p:extLst>
      <p:ext uri="{BB962C8B-B14F-4D97-AF65-F5344CB8AC3E}">
        <p14:creationId xmlns:p14="http://schemas.microsoft.com/office/powerpoint/2010/main" val="3051050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on references</a:t>
            </a:r>
          </a:p>
        </p:txBody>
      </p:sp>
      <p:sp>
        <p:nvSpPr>
          <p:cNvPr id="3" name="Content Placeholder 2"/>
          <p:cNvSpPr>
            <a:spLocks noGrp="1"/>
          </p:cNvSpPr>
          <p:nvPr>
            <p:ph idx="1"/>
          </p:nvPr>
        </p:nvSpPr>
        <p:spPr/>
        <p:txBody>
          <a:bodyPr>
            <a:normAutofit/>
          </a:bodyPr>
          <a:lstStyle/>
          <a:p>
            <a:r>
              <a:rPr lang="en-US" dirty="0"/>
              <a:t>Only the relational operators </a:t>
            </a:r>
            <a:r>
              <a:rPr lang="en-US" b="1" dirty="0">
                <a:solidFill>
                  <a:schemeClr val="accent6">
                    <a:lumMod val="75000"/>
                  </a:schemeClr>
                </a:solidFill>
              </a:rPr>
              <a:t>==</a:t>
            </a:r>
            <a:r>
              <a:rPr lang="en-US" b="1" dirty="0"/>
              <a:t> </a:t>
            </a:r>
            <a:r>
              <a:rPr lang="en-US" dirty="0"/>
              <a:t>and </a:t>
            </a:r>
            <a:r>
              <a:rPr lang="en-US" b="1" dirty="0">
                <a:solidFill>
                  <a:schemeClr val="accent6">
                    <a:lumMod val="75000"/>
                  </a:schemeClr>
                </a:solidFill>
              </a:rPr>
              <a:t>!=</a:t>
            </a:r>
            <a:r>
              <a:rPr lang="en-US" b="1" dirty="0"/>
              <a:t> </a:t>
            </a:r>
            <a:r>
              <a:rPr lang="en-US" dirty="0"/>
              <a:t>are defined:</a:t>
            </a:r>
          </a:p>
          <a:p>
            <a:pPr lvl="1"/>
            <a:r>
              <a:rPr lang="en-US" dirty="0"/>
              <a:t>The equality condition tell you whether two references points to the same object in memory </a:t>
            </a:r>
          </a:p>
          <a:p>
            <a:pPr lvl="1"/>
            <a:r>
              <a:rPr lang="en-US" dirty="0"/>
              <a:t>The equality condition is evaluated on </a:t>
            </a:r>
            <a:r>
              <a:rPr lang="en-US" dirty="0">
                <a:solidFill>
                  <a:schemeClr val="accent6">
                    <a:lumMod val="75000"/>
                  </a:schemeClr>
                </a:solidFill>
              </a:rPr>
              <a:t>the values of the references </a:t>
            </a:r>
            <a:r>
              <a:rPr lang="en-US" dirty="0"/>
              <a:t>(i.e., addresses in memory)!</a:t>
            </a:r>
          </a:p>
          <a:p>
            <a:r>
              <a:rPr lang="en-US" dirty="0">
                <a:solidFill>
                  <a:schemeClr val="accent6">
                    <a:lumMod val="75000"/>
                  </a:schemeClr>
                </a:solidFill>
              </a:rPr>
              <a:t>There is NO pointer arithmetic </a:t>
            </a: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8</a:t>
            </a:fld>
            <a:endParaRPr lang="it-IT" dirty="0"/>
          </a:p>
        </p:txBody>
      </p:sp>
    </p:spTree>
    <p:extLst>
      <p:ext uri="{BB962C8B-B14F-4D97-AF65-F5344CB8AC3E}">
        <p14:creationId xmlns:p14="http://schemas.microsoft.com/office/powerpoint/2010/main" val="21273326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ctrTitle"/>
          </p:nvPr>
        </p:nvSpPr>
        <p:spPr/>
        <p:txBody>
          <a:bodyPr/>
          <a:lstStyle/>
          <a:p>
            <a:pPr eaLnBrk="1" hangingPunct="1"/>
            <a:r>
              <a:rPr lang="en-US" dirty="0">
                <a:latin typeface="Calibri"/>
                <a:cs typeface="Calibri"/>
              </a:rPr>
              <a:t>Abstract Classes</a:t>
            </a:r>
          </a:p>
        </p:txBody>
      </p:sp>
    </p:spTree>
    <p:extLst>
      <p:ext uri="{BB962C8B-B14F-4D97-AF65-F5344CB8AC3E}">
        <p14:creationId xmlns:p14="http://schemas.microsoft.com/office/powerpoint/2010/main" val="23237737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a:latin typeface="Calibri"/>
                <a:cs typeface="Calibri"/>
              </a:rPr>
              <a:t>Abstract methods</a:t>
            </a:r>
          </a:p>
        </p:txBody>
      </p:sp>
      <p:sp>
        <p:nvSpPr>
          <p:cNvPr id="19459" name="Rectangle 3"/>
          <p:cNvSpPr>
            <a:spLocks noGrp="1" noChangeArrowheads="1"/>
          </p:cNvSpPr>
          <p:nvPr>
            <p:ph type="body" idx="1"/>
          </p:nvPr>
        </p:nvSpPr>
        <p:spPr/>
        <p:txBody>
          <a:bodyPr/>
          <a:lstStyle/>
          <a:p>
            <a:pPr eaLnBrk="1" hangingPunct="1">
              <a:lnSpc>
                <a:spcPct val="90000"/>
              </a:lnSpc>
            </a:pPr>
            <a:r>
              <a:rPr lang="en-US" dirty="0">
                <a:latin typeface="Calibri"/>
                <a:cs typeface="Calibri"/>
              </a:rPr>
              <a:t>You can </a:t>
            </a:r>
            <a:r>
              <a:rPr lang="en-US" i="1" dirty="0">
                <a:latin typeface="Calibri"/>
                <a:cs typeface="Calibri"/>
              </a:rPr>
              <a:t>declare</a:t>
            </a:r>
            <a:r>
              <a:rPr lang="en-US" dirty="0">
                <a:latin typeface="Calibri"/>
                <a:cs typeface="Calibri"/>
              </a:rPr>
              <a:t> an </a:t>
            </a:r>
            <a:r>
              <a:rPr lang="en-US" i="1" dirty="0">
                <a:latin typeface="Calibri"/>
                <a:cs typeface="Calibri"/>
              </a:rPr>
              <a:t>object</a:t>
            </a:r>
            <a:r>
              <a:rPr lang="en-US" dirty="0">
                <a:latin typeface="Calibri"/>
                <a:cs typeface="Calibri"/>
              </a:rPr>
              <a:t> without </a:t>
            </a:r>
            <a:r>
              <a:rPr lang="en-US" i="1" dirty="0">
                <a:latin typeface="Calibri"/>
                <a:cs typeface="Calibri"/>
              </a:rPr>
              <a:t>implementing</a:t>
            </a:r>
            <a:r>
              <a:rPr lang="en-US" dirty="0">
                <a:latin typeface="Calibri"/>
                <a:cs typeface="Calibri"/>
              </a:rPr>
              <a:t> it:</a:t>
            </a:r>
          </a:p>
          <a:p>
            <a:pPr lvl="1" eaLnBrk="1" hangingPunct="1">
              <a:lnSpc>
                <a:spcPct val="90000"/>
              </a:lnSpc>
              <a:buClr>
                <a:srgbClr val="FFFF99"/>
              </a:buClr>
              <a:buFontTx/>
              <a:buChar char=" "/>
            </a:pPr>
            <a:r>
              <a:rPr lang="en-US" dirty="0">
                <a:solidFill>
                  <a:srgbClr val="E46C0A"/>
                </a:solidFill>
                <a:latin typeface="Calibri"/>
                <a:cs typeface="Calibri"/>
              </a:rPr>
              <a:t>Person p;</a:t>
            </a:r>
          </a:p>
          <a:p>
            <a:pPr>
              <a:lnSpc>
                <a:spcPct val="90000"/>
              </a:lnSpc>
            </a:pPr>
            <a:r>
              <a:rPr lang="en-US" dirty="0">
                <a:latin typeface="Calibri"/>
                <a:cs typeface="Calibri"/>
              </a:rPr>
              <a:t>Similarly, you can </a:t>
            </a:r>
            <a:r>
              <a:rPr lang="en-US" i="1" dirty="0">
                <a:latin typeface="Calibri"/>
                <a:cs typeface="Calibri"/>
              </a:rPr>
              <a:t>declare</a:t>
            </a:r>
            <a:r>
              <a:rPr lang="en-US" dirty="0">
                <a:latin typeface="Calibri"/>
                <a:cs typeface="Calibri"/>
              </a:rPr>
              <a:t> a </a:t>
            </a:r>
            <a:r>
              <a:rPr lang="en-US" i="1" dirty="0">
                <a:latin typeface="Calibri"/>
                <a:cs typeface="Calibri"/>
              </a:rPr>
              <a:t>method</a:t>
            </a:r>
            <a:r>
              <a:rPr lang="en-US" dirty="0">
                <a:latin typeface="Calibri"/>
                <a:cs typeface="Calibri"/>
              </a:rPr>
              <a:t> without </a:t>
            </a:r>
            <a:r>
              <a:rPr lang="en-US" i="1" dirty="0">
                <a:cs typeface="Calibri"/>
              </a:rPr>
              <a:t>implementing</a:t>
            </a:r>
            <a:r>
              <a:rPr lang="en-US" dirty="0">
                <a:latin typeface="Calibri"/>
                <a:cs typeface="Calibri"/>
              </a:rPr>
              <a:t> it </a:t>
            </a:r>
            <a:r>
              <a:rPr lang="en-US" dirty="0">
                <a:cs typeface="Calibri"/>
              </a:rPr>
              <a:t>(i.e., the body of the method is missing</a:t>
            </a:r>
            <a:r>
              <a:rPr lang="en-US" dirty="0">
                <a:latin typeface="Calibri"/>
                <a:cs typeface="Calibri"/>
              </a:rPr>
              <a:t>):</a:t>
            </a:r>
          </a:p>
          <a:p>
            <a:pPr lvl="1" eaLnBrk="1" hangingPunct="1">
              <a:lnSpc>
                <a:spcPct val="90000"/>
              </a:lnSpc>
              <a:buClr>
                <a:srgbClr val="FFFF99"/>
              </a:buClr>
              <a:buFontTx/>
              <a:buChar char=" "/>
            </a:pPr>
            <a:r>
              <a:rPr lang="en-US" dirty="0">
                <a:latin typeface="Calibri"/>
                <a:cs typeface="Calibri"/>
              </a:rPr>
              <a:t>public </a:t>
            </a:r>
            <a:r>
              <a:rPr lang="en-US" dirty="0">
                <a:solidFill>
                  <a:schemeClr val="accent6">
                    <a:lumMod val="75000"/>
                  </a:schemeClr>
                </a:solidFill>
                <a:latin typeface="Calibri"/>
                <a:cs typeface="Calibri"/>
              </a:rPr>
              <a:t>abstract </a:t>
            </a:r>
            <a:r>
              <a:rPr lang="en-US" dirty="0">
                <a:latin typeface="Calibri"/>
                <a:cs typeface="Calibri"/>
              </a:rPr>
              <a:t>void draw(</a:t>
            </a:r>
            <a:r>
              <a:rPr lang="en-US" dirty="0" err="1">
                <a:latin typeface="Calibri"/>
                <a:cs typeface="Calibri"/>
              </a:rPr>
              <a:t>int</a:t>
            </a:r>
            <a:r>
              <a:rPr lang="en-US" dirty="0">
                <a:latin typeface="Calibri"/>
                <a:cs typeface="Calibri"/>
              </a:rPr>
              <a:t> size);</a:t>
            </a:r>
          </a:p>
          <a:p>
            <a:pPr eaLnBrk="1" hangingPunct="1">
              <a:lnSpc>
                <a:spcPct val="90000"/>
              </a:lnSpc>
            </a:pPr>
            <a:r>
              <a:rPr lang="en-US" dirty="0">
                <a:latin typeface="Calibri"/>
                <a:cs typeface="Calibri"/>
              </a:rPr>
              <a:t>A method that has been </a:t>
            </a:r>
            <a:r>
              <a:rPr lang="en-US" dirty="0">
                <a:solidFill>
                  <a:schemeClr val="accent6">
                    <a:lumMod val="75000"/>
                  </a:schemeClr>
                </a:solidFill>
                <a:latin typeface="Calibri"/>
                <a:cs typeface="Calibri"/>
              </a:rPr>
              <a:t>declared</a:t>
            </a:r>
            <a:r>
              <a:rPr lang="en-US" dirty="0">
                <a:solidFill>
                  <a:schemeClr val="accent6">
                    <a:lumMod val="50000"/>
                  </a:schemeClr>
                </a:solidFill>
                <a:latin typeface="Calibri"/>
                <a:cs typeface="Calibri"/>
              </a:rPr>
              <a:t> </a:t>
            </a:r>
            <a:r>
              <a:rPr lang="en-US" dirty="0">
                <a:latin typeface="Calibri"/>
                <a:cs typeface="Calibri"/>
              </a:rPr>
              <a:t>but </a:t>
            </a:r>
            <a:r>
              <a:rPr lang="en-US" dirty="0">
                <a:solidFill>
                  <a:srgbClr val="E46C0A"/>
                </a:solidFill>
                <a:latin typeface="Calibri"/>
                <a:cs typeface="Calibri"/>
              </a:rPr>
              <a:t>not defined</a:t>
            </a:r>
            <a:r>
              <a:rPr lang="en-US" dirty="0">
                <a:latin typeface="Calibri"/>
                <a:cs typeface="Calibri"/>
              </a:rPr>
              <a:t> is an </a:t>
            </a:r>
            <a:r>
              <a:rPr lang="en-US" dirty="0">
                <a:solidFill>
                  <a:schemeClr val="accent6">
                    <a:lumMod val="75000"/>
                  </a:schemeClr>
                </a:solidFill>
                <a:latin typeface="Calibri"/>
                <a:cs typeface="Calibri"/>
              </a:rPr>
              <a:t>abstract method</a:t>
            </a:r>
          </a:p>
          <a:p>
            <a:pPr lvl="1" eaLnBrk="1" hangingPunct="1">
              <a:lnSpc>
                <a:spcPct val="90000"/>
              </a:lnSpc>
            </a:pPr>
            <a:endParaRPr lang="en-US" dirty="0">
              <a:latin typeface="Calibri"/>
              <a:cs typeface="Calibri"/>
            </a:endParaRPr>
          </a:p>
        </p:txBody>
      </p:sp>
      <p:sp>
        <p:nvSpPr>
          <p:cNvPr id="6" name="Slide Number Placeholder 3">
            <a:extLst>
              <a:ext uri="{FF2B5EF4-FFF2-40B4-BE49-F238E27FC236}">
                <a16:creationId xmlns:a16="http://schemas.microsoft.com/office/drawing/2014/main" id="{C0348313-231F-544A-9631-ADAAFEC6005A}"/>
              </a:ext>
            </a:extLst>
          </p:cNvPr>
          <p:cNvSpPr txBox="1">
            <a:spLocks/>
          </p:cNvSpPr>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81</a:t>
            </a:fld>
            <a:endParaRPr lang="en-US" sz="1400" dirty="0">
              <a:latin typeface="Arial" charset="0"/>
            </a:endParaRPr>
          </a:p>
        </p:txBody>
      </p:sp>
    </p:spTree>
    <p:extLst>
      <p:ext uri="{BB962C8B-B14F-4D97-AF65-F5344CB8AC3E}">
        <p14:creationId xmlns:p14="http://schemas.microsoft.com/office/powerpoint/2010/main" val="10633676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latin typeface="Calibri"/>
                <a:cs typeface="Calibri"/>
              </a:rPr>
              <a:t>Abstract classes</a:t>
            </a:r>
          </a:p>
        </p:txBody>
      </p:sp>
      <p:sp>
        <p:nvSpPr>
          <p:cNvPr id="21507" name="Rectangle 3"/>
          <p:cNvSpPr>
            <a:spLocks noGrp="1" noChangeArrowheads="1"/>
          </p:cNvSpPr>
          <p:nvPr>
            <p:ph sz="half" idx="1"/>
          </p:nvPr>
        </p:nvSpPr>
        <p:spPr/>
        <p:txBody>
          <a:bodyPr>
            <a:normAutofit fontScale="92500" lnSpcReduction="20000"/>
          </a:bodyPr>
          <a:lstStyle/>
          <a:p>
            <a:pPr eaLnBrk="1" hangingPunct="1"/>
            <a:r>
              <a:rPr lang="en-US" dirty="0">
                <a:latin typeface="Calibri"/>
                <a:cs typeface="Calibri"/>
              </a:rPr>
              <a:t>Any class containing </a:t>
            </a:r>
            <a:r>
              <a:rPr lang="en-US" dirty="0">
                <a:solidFill>
                  <a:schemeClr val="accent6">
                    <a:lumMod val="75000"/>
                  </a:schemeClr>
                </a:solidFill>
                <a:latin typeface="Calibri"/>
                <a:cs typeface="Calibri"/>
              </a:rPr>
              <a:t>one or more abstract methods</a:t>
            </a:r>
            <a:r>
              <a:rPr lang="en-US" dirty="0">
                <a:latin typeface="Calibri"/>
                <a:cs typeface="Calibri"/>
              </a:rPr>
              <a:t> is an </a:t>
            </a:r>
            <a:r>
              <a:rPr lang="en-US" dirty="0">
                <a:solidFill>
                  <a:srgbClr val="E46C0A"/>
                </a:solidFill>
                <a:latin typeface="Calibri"/>
                <a:cs typeface="Calibri"/>
              </a:rPr>
              <a:t>abstract class</a:t>
            </a:r>
          </a:p>
          <a:p>
            <a:r>
              <a:rPr lang="en-US" dirty="0">
                <a:cs typeface="Calibri"/>
              </a:rPr>
              <a:t>An abstract class is </a:t>
            </a:r>
            <a:r>
              <a:rPr lang="en-US" i="1" dirty="0">
                <a:cs typeface="Calibri"/>
              </a:rPr>
              <a:t>incomplete</a:t>
            </a:r>
            <a:r>
              <a:rPr lang="en-US" dirty="0">
                <a:cs typeface="Calibri"/>
              </a:rPr>
              <a:t> in the sense it has </a:t>
            </a:r>
            <a:r>
              <a:rPr lang="en-US" altLang="ja-JP" dirty="0">
                <a:cs typeface="Calibri"/>
              </a:rPr>
              <a:t>missing method bodies</a:t>
            </a:r>
            <a:endParaRPr lang="en-US" dirty="0">
              <a:solidFill>
                <a:srgbClr val="E46C0A"/>
              </a:solidFill>
              <a:latin typeface="Calibri"/>
              <a:cs typeface="Calibri"/>
            </a:endParaRPr>
          </a:p>
          <a:p>
            <a:pPr eaLnBrk="1" hangingPunct="1"/>
            <a:r>
              <a:rPr lang="en-US" dirty="0">
                <a:latin typeface="Calibri"/>
                <a:cs typeface="Calibri"/>
              </a:rPr>
              <a:t>You must declare the class with the keyword </a:t>
            </a:r>
            <a:r>
              <a:rPr lang="en-US" dirty="0">
                <a:solidFill>
                  <a:srgbClr val="E46C0A"/>
                </a:solidFill>
                <a:latin typeface="Calibri"/>
                <a:cs typeface="Calibri"/>
              </a:rPr>
              <a:t>abstract</a:t>
            </a:r>
            <a:r>
              <a:rPr lang="en-US" dirty="0">
                <a:latin typeface="Calibri"/>
                <a:cs typeface="Calibri"/>
              </a:rPr>
              <a:t>:</a:t>
            </a:r>
          </a:p>
          <a:p>
            <a:pPr lvl="1" eaLnBrk="1" hangingPunct="1">
              <a:buClr>
                <a:srgbClr val="99CCFF"/>
              </a:buClr>
              <a:buFontTx/>
              <a:buChar char=" "/>
            </a:pPr>
            <a:r>
              <a:rPr lang="en-US" dirty="0">
                <a:latin typeface="Consolas"/>
                <a:cs typeface="Consolas"/>
              </a:rPr>
              <a:t>abstract class </a:t>
            </a:r>
            <a:r>
              <a:rPr lang="en-US" dirty="0" err="1">
                <a:latin typeface="Consolas"/>
                <a:cs typeface="Consolas"/>
              </a:rPr>
              <a:t>MyClass</a:t>
            </a:r>
            <a:r>
              <a:rPr lang="en-US" dirty="0">
                <a:latin typeface="Consolas"/>
                <a:cs typeface="Consolas"/>
              </a:rPr>
              <a:t> {...}</a:t>
            </a:r>
          </a:p>
          <a:p>
            <a:pPr eaLnBrk="1" hangingPunct="1"/>
            <a:r>
              <a:rPr lang="en-US" dirty="0">
                <a:latin typeface="Calibri"/>
                <a:cs typeface="Calibri"/>
              </a:rPr>
              <a:t>You</a:t>
            </a:r>
            <a:r>
              <a:rPr lang="en-US" dirty="0">
                <a:solidFill>
                  <a:srgbClr val="E46C0A"/>
                </a:solidFill>
                <a:latin typeface="Calibri"/>
                <a:cs typeface="Calibri"/>
              </a:rPr>
              <a:t> cannot instantiate </a:t>
            </a:r>
            <a:r>
              <a:rPr lang="en-US" dirty="0">
                <a:latin typeface="Calibri"/>
                <a:cs typeface="Calibri"/>
              </a:rPr>
              <a:t>(create a new instance of) an abstract class</a:t>
            </a:r>
          </a:p>
        </p:txBody>
      </p:sp>
      <p:sp>
        <p:nvSpPr>
          <p:cNvPr id="2" name="Content Placeholder 1">
            <a:extLst>
              <a:ext uri="{FF2B5EF4-FFF2-40B4-BE49-F238E27FC236}">
                <a16:creationId xmlns:a16="http://schemas.microsoft.com/office/drawing/2014/main" id="{65D1A846-2BCC-B547-9DEF-2506031557F0}"/>
              </a:ext>
            </a:extLst>
          </p:cNvPr>
          <p:cNvSpPr>
            <a:spLocks noGrp="1"/>
          </p:cNvSpPr>
          <p:nvPr>
            <p:ph sz="half" idx="2"/>
          </p:nvPr>
        </p:nvSpPr>
        <p:spPr/>
        <p:txBody>
          <a:bodyPr>
            <a:normAutofit fontScale="92500" lnSpcReduction="20000"/>
          </a:bodyPr>
          <a:lstStyle/>
          <a:p>
            <a:r>
              <a:rPr lang="en-US" dirty="0">
                <a:solidFill>
                  <a:srgbClr val="E46C0A"/>
                </a:solidFill>
                <a:cs typeface="Calibri"/>
              </a:rPr>
              <a:t>You can extend (subclass) an abstract class</a:t>
            </a:r>
          </a:p>
          <a:p>
            <a:pPr lvl="1"/>
            <a:r>
              <a:rPr lang="en-US" dirty="0">
                <a:cs typeface="Calibri"/>
              </a:rPr>
              <a:t>If the subclass defines all the inherited abstract methods, it is </a:t>
            </a:r>
            <a:r>
              <a:rPr lang="en-US" altLang="ja-JP" dirty="0">
                <a:cs typeface="Calibri"/>
              </a:rPr>
              <a:t>concrete and can be instantiated</a:t>
            </a:r>
          </a:p>
          <a:p>
            <a:pPr lvl="1"/>
            <a:r>
              <a:rPr lang="en-US" dirty="0">
                <a:cs typeface="Calibri"/>
              </a:rPr>
              <a:t>If the subclass does </a:t>
            </a:r>
            <a:r>
              <a:rPr lang="en-US" i="1" dirty="0">
                <a:cs typeface="Calibri"/>
              </a:rPr>
              <a:t>not</a:t>
            </a:r>
            <a:r>
              <a:rPr lang="en-US" dirty="0">
                <a:cs typeface="Calibri"/>
              </a:rPr>
              <a:t> define all the inherited abstract methods, it must be abstract too</a:t>
            </a:r>
          </a:p>
          <a:p>
            <a:r>
              <a:rPr lang="en-US" dirty="0">
                <a:cs typeface="Calibri"/>
              </a:rPr>
              <a:t>You can declare a class to be </a:t>
            </a:r>
            <a:r>
              <a:rPr lang="en-US" dirty="0">
                <a:solidFill>
                  <a:srgbClr val="E46C0A"/>
                </a:solidFill>
                <a:cs typeface="Calibri"/>
              </a:rPr>
              <a:t>abstract </a:t>
            </a:r>
            <a:r>
              <a:rPr lang="en-US" dirty="0">
                <a:cs typeface="Calibri"/>
              </a:rPr>
              <a:t>even if it does not contain any abstract methods</a:t>
            </a:r>
          </a:p>
          <a:p>
            <a:pPr lvl="1"/>
            <a:r>
              <a:rPr lang="en-US" dirty="0">
                <a:cs typeface="Calibri"/>
              </a:rPr>
              <a:t>This just prevents the class from being instantiated</a:t>
            </a:r>
          </a:p>
          <a:p>
            <a:endParaRPr lang="en-IT" dirty="0"/>
          </a:p>
        </p:txBody>
      </p:sp>
      <p:sp>
        <p:nvSpPr>
          <p:cNvPr id="21505" name="Slide Number Placeholder 3"/>
          <p:cNvSpPr>
            <a:spLocks noGrp="1"/>
          </p:cNvSpPr>
          <p:nvPr>
            <p:ph type="sldNum" sz="quarter" idx="12"/>
          </p:nvPr>
        </p:nvSpPr>
        <p:spPr>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53B43709-A97F-804F-97AF-09B91E0C9B75}" type="slidenum">
              <a:rPr lang="en-US" sz="1400">
                <a:latin typeface="Arial" charset="0"/>
              </a:rPr>
              <a:pPr/>
              <a:t>82</a:t>
            </a:fld>
            <a:endParaRPr lang="en-US" sz="1400" dirty="0">
              <a:latin typeface="Arial" charset="0"/>
            </a:endParaRPr>
          </a:p>
        </p:txBody>
      </p:sp>
    </p:spTree>
    <p:extLst>
      <p:ext uri="{BB962C8B-B14F-4D97-AF65-F5344CB8AC3E}">
        <p14:creationId xmlns:p14="http://schemas.microsoft.com/office/powerpoint/2010/main" val="11094264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latin typeface="Calibri"/>
                <a:cs typeface="Calibri"/>
              </a:rPr>
              <a:t>Why use abstract classes?</a:t>
            </a:r>
          </a:p>
        </p:txBody>
      </p:sp>
      <p:sp>
        <p:nvSpPr>
          <p:cNvPr id="25603" name="Rectangle 3"/>
          <p:cNvSpPr>
            <a:spLocks noGrp="1" noChangeArrowheads="1"/>
          </p:cNvSpPr>
          <p:nvPr>
            <p:ph sz="half" idx="1"/>
          </p:nvPr>
        </p:nvSpPr>
        <p:spPr/>
        <p:txBody>
          <a:bodyPr>
            <a:normAutofit/>
          </a:bodyPr>
          <a:lstStyle/>
          <a:p>
            <a:pPr eaLnBrk="1" hangingPunct="1"/>
            <a:r>
              <a:rPr lang="en-US" dirty="0">
                <a:latin typeface="Calibri"/>
                <a:cs typeface="Calibri"/>
              </a:rPr>
              <a:t>Suppose you wanted to create a class </a:t>
            </a:r>
            <a:r>
              <a:rPr lang="en-US" dirty="0">
                <a:solidFill>
                  <a:srgbClr val="E46C0A"/>
                </a:solidFill>
                <a:latin typeface="Calibri"/>
                <a:cs typeface="Calibri"/>
              </a:rPr>
              <a:t>Shape</a:t>
            </a:r>
            <a:r>
              <a:rPr lang="en-US" dirty="0">
                <a:latin typeface="Calibri"/>
                <a:cs typeface="Calibri"/>
              </a:rPr>
              <a:t>, with subclasses </a:t>
            </a:r>
            <a:r>
              <a:rPr lang="en-US" dirty="0">
                <a:solidFill>
                  <a:srgbClr val="E46C0A"/>
                </a:solidFill>
                <a:latin typeface="Calibri"/>
                <a:cs typeface="Calibri"/>
              </a:rPr>
              <a:t>Oval, Rectangle, Triangle, Hexagon</a:t>
            </a:r>
            <a:r>
              <a:rPr lang="en-US" dirty="0">
                <a:latin typeface="Calibri"/>
                <a:cs typeface="Calibri"/>
              </a:rPr>
              <a:t>, etc.</a:t>
            </a:r>
          </a:p>
          <a:p>
            <a:pPr eaLnBrk="1" hangingPunct="1"/>
            <a:r>
              <a:rPr lang="en-US" dirty="0">
                <a:latin typeface="Calibri"/>
                <a:cs typeface="Calibri"/>
              </a:rPr>
              <a:t>Each subclass implements a method </a:t>
            </a:r>
            <a:r>
              <a:rPr lang="en-US" dirty="0">
                <a:solidFill>
                  <a:schemeClr val="accent6">
                    <a:lumMod val="75000"/>
                  </a:schemeClr>
                </a:solidFill>
                <a:latin typeface="Calibri"/>
                <a:cs typeface="Calibri"/>
              </a:rPr>
              <a:t>draw() </a:t>
            </a:r>
            <a:r>
              <a:rPr lang="en-US" dirty="0">
                <a:latin typeface="Calibri"/>
                <a:cs typeface="Calibri"/>
              </a:rPr>
              <a:t>for representing its shape on a 2D graphic panel</a:t>
            </a:r>
          </a:p>
        </p:txBody>
      </p:sp>
      <p:sp>
        <p:nvSpPr>
          <p:cNvPr id="2" name="Content Placeholder 1">
            <a:extLst>
              <a:ext uri="{FF2B5EF4-FFF2-40B4-BE49-F238E27FC236}">
                <a16:creationId xmlns:a16="http://schemas.microsoft.com/office/drawing/2014/main" id="{0F1C2CCA-5008-0045-ABDB-006DCF4900BD}"/>
              </a:ext>
            </a:extLst>
          </p:cNvPr>
          <p:cNvSpPr>
            <a:spLocks noGrp="1"/>
          </p:cNvSpPr>
          <p:nvPr>
            <p:ph sz="half" idx="2"/>
          </p:nvPr>
        </p:nvSpPr>
        <p:spPr/>
        <p:txBody>
          <a:bodyPr>
            <a:normAutofit/>
          </a:bodyPr>
          <a:lstStyle/>
          <a:p>
            <a:pPr marL="0" indent="0">
              <a:buNone/>
            </a:pPr>
            <a:r>
              <a:rPr lang="en-US" sz="2200" dirty="0">
                <a:solidFill>
                  <a:srgbClr val="000000"/>
                </a:solidFill>
                <a:latin typeface="Consolas"/>
                <a:cs typeface="Consolas"/>
              </a:rPr>
              <a:t>class Shape { ... }</a:t>
            </a:r>
          </a:p>
          <a:p>
            <a:pPr marL="0" indent="0">
              <a:buNone/>
            </a:pPr>
            <a:endParaRPr lang="en-US" sz="2200" dirty="0">
              <a:solidFill>
                <a:srgbClr val="000000"/>
              </a:solidFill>
              <a:latin typeface="Consolas"/>
              <a:cs typeface="Consolas"/>
            </a:endParaRPr>
          </a:p>
          <a:p>
            <a:pPr marL="0" indent="0">
              <a:buNone/>
            </a:pPr>
            <a:r>
              <a:rPr lang="en-US" sz="2200" dirty="0">
                <a:solidFill>
                  <a:srgbClr val="000000"/>
                </a:solidFill>
                <a:latin typeface="Consolas"/>
                <a:cs typeface="Consolas"/>
              </a:rPr>
              <a:t>class Star extends Shape {</a:t>
            </a:r>
            <a:br>
              <a:rPr lang="en-US" sz="2200" dirty="0">
                <a:solidFill>
                  <a:srgbClr val="000000"/>
                </a:solidFill>
                <a:latin typeface="Consolas"/>
                <a:cs typeface="Consolas"/>
              </a:rPr>
            </a:br>
            <a:r>
              <a:rPr lang="en-US" sz="2200" dirty="0">
                <a:solidFill>
                  <a:srgbClr val="000000"/>
                </a:solidFill>
                <a:latin typeface="Consolas"/>
                <a:cs typeface="Consolas"/>
              </a:rPr>
              <a:t>    void draw() { ... }</a:t>
            </a:r>
            <a:br>
              <a:rPr lang="en-US" sz="2200" dirty="0">
                <a:solidFill>
                  <a:srgbClr val="000000"/>
                </a:solidFill>
                <a:latin typeface="Consolas"/>
                <a:cs typeface="Consolas"/>
              </a:rPr>
            </a:br>
            <a:r>
              <a:rPr lang="en-US" sz="2200" dirty="0">
                <a:solidFill>
                  <a:srgbClr val="000000"/>
                </a:solidFill>
                <a:latin typeface="Consolas"/>
                <a:cs typeface="Consolas"/>
              </a:rPr>
              <a:t>    ...</a:t>
            </a:r>
            <a:br>
              <a:rPr lang="en-US" sz="2200" dirty="0">
                <a:solidFill>
                  <a:srgbClr val="000000"/>
                </a:solidFill>
                <a:latin typeface="Consolas"/>
                <a:cs typeface="Consolas"/>
              </a:rPr>
            </a:br>
            <a:r>
              <a:rPr lang="en-US" sz="2200" dirty="0">
                <a:solidFill>
                  <a:srgbClr val="000000"/>
                </a:solidFill>
                <a:latin typeface="Consolas"/>
                <a:cs typeface="Consolas"/>
              </a:rPr>
              <a:t>}</a:t>
            </a:r>
          </a:p>
          <a:p>
            <a:pPr marL="0" indent="0">
              <a:buNone/>
            </a:pPr>
            <a:endParaRPr lang="en-US" sz="2200" dirty="0">
              <a:solidFill>
                <a:srgbClr val="000000"/>
              </a:solidFill>
              <a:latin typeface="Consolas"/>
              <a:cs typeface="Consolas"/>
            </a:endParaRPr>
          </a:p>
          <a:p>
            <a:pPr marL="0" indent="0">
              <a:buNone/>
            </a:pPr>
            <a:r>
              <a:rPr lang="en-US" sz="2200" dirty="0">
                <a:solidFill>
                  <a:srgbClr val="000000"/>
                </a:solidFill>
                <a:latin typeface="Consolas"/>
                <a:cs typeface="Consolas"/>
              </a:rPr>
              <a:t>class Circle extends Shape {</a:t>
            </a:r>
            <a:br>
              <a:rPr lang="en-US" sz="2200" dirty="0">
                <a:solidFill>
                  <a:srgbClr val="000000"/>
                </a:solidFill>
                <a:latin typeface="Consolas"/>
                <a:cs typeface="Consolas"/>
              </a:rPr>
            </a:br>
            <a:r>
              <a:rPr lang="en-US" sz="2200" dirty="0">
                <a:solidFill>
                  <a:srgbClr val="000000"/>
                </a:solidFill>
                <a:latin typeface="Consolas"/>
                <a:cs typeface="Consolas"/>
              </a:rPr>
              <a:t>    void draw() { ... }</a:t>
            </a:r>
            <a:br>
              <a:rPr lang="en-US" sz="2200" dirty="0">
                <a:solidFill>
                  <a:srgbClr val="000000"/>
                </a:solidFill>
                <a:latin typeface="Consolas"/>
                <a:cs typeface="Consolas"/>
              </a:rPr>
            </a:br>
            <a:r>
              <a:rPr lang="en-US" sz="2200" dirty="0">
                <a:solidFill>
                  <a:srgbClr val="000000"/>
                </a:solidFill>
                <a:latin typeface="Consolas"/>
                <a:cs typeface="Consolas"/>
              </a:rPr>
              <a:t>    ...</a:t>
            </a:r>
            <a:br>
              <a:rPr lang="en-US" sz="2200" dirty="0">
                <a:solidFill>
                  <a:srgbClr val="000000"/>
                </a:solidFill>
                <a:latin typeface="Consolas"/>
                <a:cs typeface="Consolas"/>
              </a:rPr>
            </a:br>
            <a:r>
              <a:rPr lang="en-US" sz="2200" dirty="0">
                <a:solidFill>
                  <a:srgbClr val="000000"/>
                </a:solidFill>
                <a:latin typeface="Consolas"/>
                <a:cs typeface="Consolas"/>
              </a:rPr>
              <a:t>}</a:t>
            </a:r>
          </a:p>
          <a:p>
            <a:pPr marL="0" indent="0">
              <a:buNone/>
            </a:pPr>
            <a:endParaRPr lang="en-IT" sz="2200" dirty="0"/>
          </a:p>
        </p:txBody>
      </p:sp>
      <p:sp>
        <p:nvSpPr>
          <p:cNvPr id="25601" name="Slide Number Placeholder 3"/>
          <p:cNvSpPr>
            <a:spLocks noGrp="1"/>
          </p:cNvSpPr>
          <p:nvPr>
            <p:ph type="sldNum" sz="quarter" idx="12"/>
          </p:nvPr>
        </p:nvSpPr>
        <p:spPr>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C7073A00-3B92-4743-89E8-61B9B6CD1BCB}" type="slidenum">
              <a:rPr lang="en-US" sz="1400">
                <a:latin typeface="Arial" charset="0"/>
              </a:rPr>
              <a:pPr/>
              <a:t>83</a:t>
            </a:fld>
            <a:endParaRPr lang="en-US" sz="1400">
              <a:latin typeface="Arial" charset="0"/>
            </a:endParaRPr>
          </a:p>
        </p:txBody>
      </p:sp>
    </p:spTree>
    <p:extLst>
      <p:ext uri="{BB962C8B-B14F-4D97-AF65-F5344CB8AC3E}">
        <p14:creationId xmlns:p14="http://schemas.microsoft.com/office/powerpoint/2010/main" val="17566863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dirty="0">
                <a:latin typeface="Calibri"/>
                <a:cs typeface="Calibri"/>
              </a:rPr>
              <a:t>A problem</a:t>
            </a:r>
          </a:p>
        </p:txBody>
      </p:sp>
      <p:sp>
        <p:nvSpPr>
          <p:cNvPr id="31747" name="Rectangle 3"/>
          <p:cNvSpPr>
            <a:spLocks noGrp="1" noChangeArrowheads="1"/>
          </p:cNvSpPr>
          <p:nvPr>
            <p:ph sz="half" idx="1"/>
          </p:nvPr>
        </p:nvSpPr>
        <p:spPr/>
        <p:txBody>
          <a:bodyPr>
            <a:noAutofit/>
          </a:bodyPr>
          <a:lstStyle/>
          <a:p>
            <a:pPr marL="0" indent="0">
              <a:buNone/>
            </a:pPr>
            <a:r>
              <a:rPr lang="en-US" sz="2000" dirty="0">
                <a:solidFill>
                  <a:srgbClr val="000000"/>
                </a:solidFill>
                <a:latin typeface="Consolas"/>
                <a:cs typeface="Consolas"/>
              </a:rPr>
              <a:t>class Shape { ... }</a:t>
            </a:r>
          </a:p>
          <a:p>
            <a:pPr marL="0" indent="0">
              <a:buNone/>
            </a:pPr>
            <a:endParaRPr lang="en-US" sz="2000" dirty="0">
              <a:solidFill>
                <a:srgbClr val="000000"/>
              </a:solidFill>
              <a:latin typeface="Consolas"/>
              <a:cs typeface="Consolas"/>
            </a:endParaRPr>
          </a:p>
          <a:p>
            <a:pPr marL="0" indent="0">
              <a:buNone/>
            </a:pPr>
            <a:r>
              <a:rPr lang="en-US" sz="2000" dirty="0">
                <a:solidFill>
                  <a:srgbClr val="000000"/>
                </a:solidFill>
                <a:latin typeface="Consolas"/>
                <a:cs typeface="Consolas"/>
              </a:rPr>
              <a:t>class Star extends Shape {</a:t>
            </a:r>
            <a:br>
              <a:rPr lang="en-US" sz="2000" dirty="0">
                <a:solidFill>
                  <a:srgbClr val="000000"/>
                </a:solidFill>
                <a:latin typeface="Consolas"/>
                <a:cs typeface="Consolas"/>
              </a:rPr>
            </a:br>
            <a:r>
              <a:rPr lang="en-US" sz="2000" dirty="0">
                <a:solidFill>
                  <a:srgbClr val="000000"/>
                </a:solidFill>
                <a:latin typeface="Consolas"/>
                <a:cs typeface="Consolas"/>
              </a:rPr>
              <a:t>    void draw() { ... }</a:t>
            </a:r>
            <a:br>
              <a:rPr lang="en-US" sz="2000" dirty="0">
                <a:solidFill>
                  <a:srgbClr val="000000"/>
                </a:solidFill>
                <a:latin typeface="Consolas"/>
                <a:cs typeface="Consolas"/>
              </a:rPr>
            </a:br>
            <a:r>
              <a:rPr lang="en-US" sz="2000" dirty="0">
                <a:solidFill>
                  <a:srgbClr val="000000"/>
                </a:solidFill>
                <a:latin typeface="Consolas"/>
                <a:cs typeface="Consolas"/>
              </a:rPr>
              <a:t>    ...</a:t>
            </a:r>
            <a:br>
              <a:rPr lang="en-US" sz="2000" dirty="0">
                <a:solidFill>
                  <a:srgbClr val="000000"/>
                </a:solidFill>
                <a:latin typeface="Consolas"/>
                <a:cs typeface="Consolas"/>
              </a:rPr>
            </a:br>
            <a:r>
              <a:rPr lang="en-US" sz="2000" dirty="0">
                <a:solidFill>
                  <a:srgbClr val="000000"/>
                </a:solidFill>
                <a:latin typeface="Consolas"/>
                <a:cs typeface="Consolas"/>
              </a:rPr>
              <a:t>}</a:t>
            </a:r>
          </a:p>
          <a:p>
            <a:pPr marL="0" indent="0">
              <a:buNone/>
            </a:pPr>
            <a:endParaRPr lang="en-US" sz="2000" dirty="0">
              <a:solidFill>
                <a:srgbClr val="000000"/>
              </a:solidFill>
              <a:latin typeface="Consolas"/>
              <a:cs typeface="Consolas"/>
            </a:endParaRPr>
          </a:p>
          <a:p>
            <a:pPr marL="0" indent="0">
              <a:buNone/>
            </a:pPr>
            <a:r>
              <a:rPr lang="en-US" sz="2000" dirty="0">
                <a:solidFill>
                  <a:srgbClr val="000000"/>
                </a:solidFill>
                <a:latin typeface="Consolas"/>
                <a:cs typeface="Consolas"/>
              </a:rPr>
              <a:t>class Circle extends Shape {</a:t>
            </a:r>
            <a:br>
              <a:rPr lang="en-US" sz="2000" dirty="0">
                <a:solidFill>
                  <a:srgbClr val="000000"/>
                </a:solidFill>
                <a:latin typeface="Consolas"/>
                <a:cs typeface="Consolas"/>
              </a:rPr>
            </a:br>
            <a:r>
              <a:rPr lang="en-US" sz="2000" dirty="0">
                <a:solidFill>
                  <a:srgbClr val="000000"/>
                </a:solidFill>
                <a:latin typeface="Consolas"/>
                <a:cs typeface="Consolas"/>
              </a:rPr>
              <a:t>    void draw() { ... }</a:t>
            </a:r>
            <a:br>
              <a:rPr lang="en-US" sz="2000" dirty="0">
                <a:solidFill>
                  <a:srgbClr val="000000"/>
                </a:solidFill>
                <a:latin typeface="Consolas"/>
                <a:cs typeface="Consolas"/>
              </a:rPr>
            </a:br>
            <a:r>
              <a:rPr lang="en-US" sz="2000" dirty="0">
                <a:solidFill>
                  <a:srgbClr val="000000"/>
                </a:solidFill>
                <a:latin typeface="Consolas"/>
                <a:cs typeface="Consolas"/>
              </a:rPr>
              <a:t>    ...</a:t>
            </a:r>
            <a:br>
              <a:rPr lang="en-US" sz="2000" dirty="0">
                <a:solidFill>
                  <a:srgbClr val="000000"/>
                </a:solidFill>
                <a:latin typeface="Consolas"/>
                <a:cs typeface="Consolas"/>
              </a:rPr>
            </a:br>
            <a:r>
              <a:rPr lang="en-US" sz="2000" dirty="0">
                <a:solidFill>
                  <a:srgbClr val="000000"/>
                </a:solidFill>
                <a:latin typeface="Consolas"/>
                <a:cs typeface="Consolas"/>
              </a:rPr>
              <a:t>}</a:t>
            </a:r>
          </a:p>
          <a:p>
            <a:pPr marL="0" indent="0">
              <a:buNone/>
            </a:pPr>
            <a:endParaRPr lang="en-US" sz="2000" dirty="0">
              <a:solidFill>
                <a:srgbClr val="000000"/>
              </a:solidFill>
              <a:latin typeface="Consolas"/>
              <a:cs typeface="Consolas"/>
            </a:endParaRPr>
          </a:p>
        </p:txBody>
      </p:sp>
      <p:sp>
        <p:nvSpPr>
          <p:cNvPr id="2" name="Content Placeholder 1">
            <a:extLst>
              <a:ext uri="{FF2B5EF4-FFF2-40B4-BE49-F238E27FC236}">
                <a16:creationId xmlns:a16="http://schemas.microsoft.com/office/drawing/2014/main" id="{8DC21DEA-9B06-8242-832B-9289A2D25980}"/>
              </a:ext>
            </a:extLst>
          </p:cNvPr>
          <p:cNvSpPr>
            <a:spLocks noGrp="1"/>
          </p:cNvSpPr>
          <p:nvPr>
            <p:ph sz="half" idx="2"/>
          </p:nvPr>
        </p:nvSpPr>
        <p:spPr/>
        <p:txBody>
          <a:bodyPr>
            <a:normAutofit fontScale="85000" lnSpcReduction="20000"/>
          </a:bodyPr>
          <a:lstStyle/>
          <a:p>
            <a:pPr marL="0" indent="0">
              <a:buNone/>
            </a:pPr>
            <a:r>
              <a:rPr lang="en-US" sz="1800" dirty="0">
                <a:solidFill>
                  <a:srgbClr val="E46C0A"/>
                </a:solidFill>
                <a:latin typeface="Consolas"/>
                <a:cs typeface="Consolas"/>
              </a:rPr>
              <a:t>// Legal, but unwanted</a:t>
            </a:r>
          </a:p>
          <a:p>
            <a:pPr marL="0" indent="0">
              <a:buNone/>
            </a:pPr>
            <a:r>
              <a:rPr lang="en-US" sz="1800" dirty="0">
                <a:solidFill>
                  <a:srgbClr val="E46C0A"/>
                </a:solidFill>
                <a:latin typeface="Consolas"/>
                <a:cs typeface="Consolas"/>
              </a:rPr>
              <a:t>Shape s = new Shape(); </a:t>
            </a:r>
          </a:p>
          <a:p>
            <a:pPr marL="0" indent="0">
              <a:buNone/>
            </a:pPr>
            <a:r>
              <a:rPr lang="en-US" sz="1800" dirty="0">
                <a:solidFill>
                  <a:schemeClr val="accent6">
                    <a:lumMod val="75000"/>
                  </a:schemeClr>
                </a:solidFill>
                <a:latin typeface="Consolas"/>
                <a:cs typeface="Consolas"/>
              </a:rPr>
              <a:t>// Illegal, Shape does not have draw()</a:t>
            </a:r>
            <a:endParaRPr lang="en-US" sz="1800" dirty="0">
              <a:solidFill>
                <a:srgbClr val="E46C0A"/>
              </a:solidFill>
              <a:latin typeface="Consolas"/>
              <a:cs typeface="Consolas"/>
            </a:endParaRPr>
          </a:p>
          <a:p>
            <a:pPr marL="0" indent="0">
              <a:buNone/>
            </a:pPr>
            <a:r>
              <a:rPr lang="en-US" sz="1800" dirty="0" err="1">
                <a:solidFill>
                  <a:srgbClr val="E46C0A"/>
                </a:solidFill>
                <a:latin typeface="Consolas"/>
                <a:cs typeface="Consolas"/>
              </a:rPr>
              <a:t>s.draw</a:t>
            </a:r>
            <a:r>
              <a:rPr lang="en-US" sz="1800" dirty="0">
                <a:solidFill>
                  <a:srgbClr val="E46C0A"/>
                </a:solidFill>
                <a:latin typeface="Consolas"/>
                <a:cs typeface="Consolas"/>
              </a:rPr>
              <a:t>(); </a:t>
            </a:r>
          </a:p>
          <a:p>
            <a:pPr marL="0" indent="0">
              <a:buNone/>
            </a:pPr>
            <a:r>
              <a:rPr lang="en-US" sz="1800" dirty="0">
                <a:solidFill>
                  <a:schemeClr val="accent3">
                    <a:lumMod val="75000"/>
                  </a:schemeClr>
                </a:solidFill>
                <a:latin typeface="Consolas"/>
                <a:cs typeface="Consolas"/>
              </a:rPr>
              <a:t>// Legal, because a Star </a:t>
            </a:r>
            <a:r>
              <a:rPr lang="en-US" sz="1800" b="1" i="1" dirty="0">
                <a:solidFill>
                  <a:schemeClr val="accent3">
                    <a:lumMod val="75000"/>
                  </a:schemeClr>
                </a:solidFill>
                <a:latin typeface="Consolas"/>
                <a:cs typeface="Consolas"/>
              </a:rPr>
              <a:t>is</a:t>
            </a:r>
            <a:r>
              <a:rPr lang="en-US" sz="1800" dirty="0">
                <a:solidFill>
                  <a:schemeClr val="accent3">
                    <a:lumMod val="75000"/>
                  </a:schemeClr>
                </a:solidFill>
                <a:latin typeface="Consolas"/>
                <a:cs typeface="Consolas"/>
              </a:rPr>
              <a:t> a Shape</a:t>
            </a:r>
            <a:endParaRPr lang="en-US" sz="1800" dirty="0">
              <a:solidFill>
                <a:srgbClr val="E46C0A"/>
              </a:solidFill>
              <a:latin typeface="Consolas"/>
              <a:cs typeface="Consolas"/>
            </a:endParaRPr>
          </a:p>
          <a:p>
            <a:pPr marL="0" indent="0">
              <a:buNone/>
            </a:pPr>
            <a:r>
              <a:rPr lang="en-US" sz="1800" dirty="0">
                <a:solidFill>
                  <a:schemeClr val="accent3">
                    <a:lumMod val="75000"/>
                  </a:schemeClr>
                </a:solidFill>
                <a:latin typeface="Consolas"/>
                <a:cs typeface="Consolas"/>
              </a:rPr>
              <a:t>s = new Star();  </a:t>
            </a:r>
          </a:p>
          <a:p>
            <a:pPr marL="0" indent="0">
              <a:buNone/>
            </a:pPr>
            <a:r>
              <a:rPr lang="en-US" sz="1800" dirty="0">
                <a:solidFill>
                  <a:schemeClr val="accent6">
                    <a:lumMod val="75000"/>
                  </a:schemeClr>
                </a:solidFill>
                <a:latin typeface="Consolas"/>
                <a:cs typeface="Consolas"/>
              </a:rPr>
              <a:t>// Illegal, Shape does not have draw()</a:t>
            </a:r>
          </a:p>
          <a:p>
            <a:pPr marL="0" indent="0">
              <a:buNone/>
            </a:pPr>
            <a:r>
              <a:rPr lang="en-US" sz="1800" dirty="0" err="1">
                <a:solidFill>
                  <a:schemeClr val="accent6">
                    <a:lumMod val="75000"/>
                  </a:schemeClr>
                </a:solidFill>
                <a:latin typeface="Consolas"/>
                <a:cs typeface="Consolas"/>
              </a:rPr>
              <a:t>s.draw</a:t>
            </a:r>
            <a:r>
              <a:rPr lang="en-US" sz="1800" dirty="0">
                <a:solidFill>
                  <a:schemeClr val="accent6">
                    <a:lumMod val="75000"/>
                  </a:schemeClr>
                </a:solidFill>
                <a:latin typeface="Consolas"/>
                <a:cs typeface="Consolas"/>
              </a:rPr>
              <a:t>();  </a:t>
            </a:r>
          </a:p>
          <a:p>
            <a:pPr marL="0" indent="0">
              <a:buNone/>
            </a:pPr>
            <a:endParaRPr lang="en-US" sz="1800" dirty="0">
              <a:solidFill>
                <a:schemeClr val="accent6">
                  <a:lumMod val="75000"/>
                </a:schemeClr>
              </a:solidFill>
              <a:latin typeface="Consolas"/>
              <a:cs typeface="Consolas"/>
            </a:endParaRPr>
          </a:p>
          <a:p>
            <a:pPr marL="0" indent="0">
              <a:buNone/>
            </a:pPr>
            <a:r>
              <a:rPr lang="en-US" sz="1800" dirty="0">
                <a:latin typeface="Consolas"/>
                <a:cs typeface="Consolas"/>
              </a:rPr>
              <a:t>// same problem, another view</a:t>
            </a:r>
          </a:p>
          <a:p>
            <a:pPr marL="0" indent="0">
              <a:buNone/>
            </a:pPr>
            <a:r>
              <a:rPr lang="en-US" sz="1800" dirty="0">
                <a:solidFill>
                  <a:srgbClr val="000000"/>
                </a:solidFill>
                <a:latin typeface="Consolas"/>
                <a:cs typeface="Consolas"/>
              </a:rPr>
              <a:t>Shape[] shapes = new Shape[16];</a:t>
            </a:r>
          </a:p>
          <a:p>
            <a:pPr marL="0" indent="0">
              <a:buNone/>
            </a:pPr>
            <a:r>
              <a:rPr lang="en-US" sz="1800" dirty="0">
                <a:solidFill>
                  <a:srgbClr val="000000"/>
                </a:solidFill>
                <a:latin typeface="Consolas"/>
                <a:cs typeface="Consolas"/>
              </a:rPr>
              <a:t>shapes[0] = new Circle();</a:t>
            </a:r>
          </a:p>
          <a:p>
            <a:pPr marL="0" indent="0">
              <a:buNone/>
            </a:pPr>
            <a:r>
              <a:rPr lang="en-US" sz="1800" dirty="0">
                <a:solidFill>
                  <a:srgbClr val="000000"/>
                </a:solidFill>
                <a:latin typeface="Consolas"/>
                <a:cs typeface="Consolas"/>
              </a:rPr>
              <a:t>shapes[1] = new Star();</a:t>
            </a:r>
          </a:p>
          <a:p>
            <a:pPr marL="0" indent="0">
              <a:buNone/>
            </a:pPr>
            <a:r>
              <a:rPr lang="mr-IN" sz="1800" dirty="0">
                <a:solidFill>
                  <a:srgbClr val="000000"/>
                </a:solidFill>
                <a:latin typeface="Consolas"/>
                <a:cs typeface="Consolas"/>
              </a:rPr>
              <a:t>…</a:t>
            </a:r>
            <a:endParaRPr lang="en-US" sz="1800" dirty="0">
              <a:solidFill>
                <a:srgbClr val="000000"/>
              </a:solidFill>
              <a:latin typeface="Consolas"/>
              <a:cs typeface="Consolas"/>
            </a:endParaRPr>
          </a:p>
          <a:p>
            <a:pPr marL="0" indent="0">
              <a:buNone/>
            </a:pPr>
            <a:r>
              <a:rPr lang="en-US" sz="1800" dirty="0">
                <a:solidFill>
                  <a:srgbClr val="000000"/>
                </a:solidFill>
                <a:latin typeface="Consolas"/>
                <a:cs typeface="Consolas"/>
              </a:rPr>
              <a:t>for (Shape s : shapes) {</a:t>
            </a:r>
          </a:p>
          <a:p>
            <a:pPr marL="0" indent="0">
              <a:buNone/>
            </a:pPr>
            <a:r>
              <a:rPr lang="en-US" sz="1800" dirty="0">
                <a:solidFill>
                  <a:srgbClr val="E46C0A"/>
                </a:solidFill>
                <a:latin typeface="Consolas"/>
                <a:cs typeface="Consolas"/>
              </a:rPr>
              <a:t>	// Illegal, Shape does not have draw()</a:t>
            </a:r>
            <a:r>
              <a:rPr lang="en-US" sz="1800" dirty="0">
                <a:solidFill>
                  <a:srgbClr val="000000"/>
                </a:solidFill>
                <a:latin typeface="Consolas"/>
                <a:cs typeface="Consolas"/>
              </a:rPr>
              <a:t>	</a:t>
            </a:r>
          </a:p>
          <a:p>
            <a:pPr marL="0" indent="0">
              <a:buNone/>
            </a:pPr>
            <a:r>
              <a:rPr lang="en-US" sz="1800" dirty="0">
                <a:solidFill>
                  <a:srgbClr val="000000"/>
                </a:solidFill>
                <a:latin typeface="Consolas"/>
                <a:cs typeface="Consolas"/>
              </a:rPr>
              <a:t>	</a:t>
            </a:r>
            <a:r>
              <a:rPr lang="en-US" sz="1800" dirty="0" err="1">
                <a:solidFill>
                  <a:srgbClr val="000000"/>
                </a:solidFill>
                <a:latin typeface="Consolas"/>
                <a:cs typeface="Consolas"/>
              </a:rPr>
              <a:t>s.draw</a:t>
            </a:r>
            <a:r>
              <a:rPr lang="en-US" sz="1800" dirty="0">
                <a:solidFill>
                  <a:srgbClr val="000000"/>
                </a:solidFill>
                <a:latin typeface="Consolas"/>
                <a:cs typeface="Consolas"/>
              </a:rPr>
              <a:t>();</a:t>
            </a:r>
          </a:p>
          <a:p>
            <a:pPr marL="0" indent="0">
              <a:buNone/>
            </a:pPr>
            <a:r>
              <a:rPr lang="en-US" sz="1800" dirty="0">
                <a:solidFill>
                  <a:srgbClr val="000000"/>
                </a:solidFill>
                <a:latin typeface="Consolas"/>
                <a:cs typeface="Consolas"/>
              </a:rPr>
              <a:t>}</a:t>
            </a:r>
          </a:p>
          <a:p>
            <a:pPr marL="0" indent="0">
              <a:buNone/>
            </a:pPr>
            <a:r>
              <a:rPr lang="en-US" sz="1800" dirty="0">
                <a:solidFill>
                  <a:schemeClr val="accent6">
                    <a:lumMod val="75000"/>
                  </a:schemeClr>
                </a:solidFill>
                <a:latin typeface="Consolas"/>
                <a:cs typeface="Consolas"/>
              </a:rPr>
              <a:t>      </a:t>
            </a:r>
          </a:p>
          <a:p>
            <a:pPr marL="0" indent="0">
              <a:buNone/>
            </a:pPr>
            <a:endParaRPr lang="en-IT" sz="1800" dirty="0"/>
          </a:p>
        </p:txBody>
      </p:sp>
      <p:sp>
        <p:nvSpPr>
          <p:cNvPr id="31745" name="Slide Number Placeholder 3"/>
          <p:cNvSpPr>
            <a:spLocks noGrp="1"/>
          </p:cNvSpPr>
          <p:nvPr>
            <p:ph type="sldNum" sz="quarter" idx="12"/>
          </p:nvPr>
        </p:nvSpPr>
        <p:spPr>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12EAC9EE-EF3D-3942-B551-335F0DA739E4}" type="slidenum">
              <a:rPr lang="en-US" sz="1400">
                <a:latin typeface="Arial" charset="0"/>
              </a:rPr>
              <a:pPr/>
              <a:t>84</a:t>
            </a:fld>
            <a:endParaRPr lang="en-US" sz="1400">
              <a:latin typeface="Arial" charset="0"/>
            </a:endParaRPr>
          </a:p>
        </p:txBody>
      </p:sp>
    </p:spTree>
    <p:extLst>
      <p:ext uri="{BB962C8B-B14F-4D97-AF65-F5344CB8AC3E}">
        <p14:creationId xmlns:p14="http://schemas.microsoft.com/office/powerpoint/2010/main" val="27777085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3"/>
          <p:cNvSpPr>
            <a:spLocks noGrp="1"/>
          </p:cNvSpPr>
          <p:nvPr>
            <p:ph type="sldNum" sz="quarter" idx="4294967295"/>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23C1D92-EE58-6246-9F6B-BB400C2F8886}" type="slidenum">
              <a:rPr lang="en-US" sz="1400">
                <a:latin typeface="Arial" charset="0"/>
              </a:rPr>
              <a:pPr/>
              <a:t>85</a:t>
            </a:fld>
            <a:endParaRPr lang="en-US" sz="1400">
              <a:latin typeface="Arial" charset="0"/>
            </a:endParaRPr>
          </a:p>
        </p:txBody>
      </p:sp>
      <p:sp>
        <p:nvSpPr>
          <p:cNvPr id="33794" name="Rectangle 2"/>
          <p:cNvSpPr>
            <a:spLocks noGrp="1" noChangeArrowheads="1"/>
          </p:cNvSpPr>
          <p:nvPr>
            <p:ph type="title"/>
          </p:nvPr>
        </p:nvSpPr>
        <p:spPr/>
        <p:txBody>
          <a:bodyPr/>
          <a:lstStyle/>
          <a:p>
            <a:pPr eaLnBrk="1" hangingPunct="1"/>
            <a:r>
              <a:rPr lang="en-US" dirty="0">
                <a:latin typeface="Calibri"/>
                <a:cs typeface="Calibri"/>
              </a:rPr>
              <a:t>A solution</a:t>
            </a:r>
          </a:p>
        </p:txBody>
      </p:sp>
      <p:sp>
        <p:nvSpPr>
          <p:cNvPr id="33795" name="Rectangle 3"/>
          <p:cNvSpPr>
            <a:spLocks noGrp="1" noChangeArrowheads="1"/>
          </p:cNvSpPr>
          <p:nvPr>
            <p:ph type="body" idx="1"/>
          </p:nvPr>
        </p:nvSpPr>
        <p:spPr/>
        <p:txBody>
          <a:bodyPr>
            <a:normAutofit/>
          </a:bodyPr>
          <a:lstStyle/>
          <a:p>
            <a:pPr marL="0" indent="0">
              <a:lnSpc>
                <a:spcPct val="90000"/>
              </a:lnSpc>
              <a:buNone/>
            </a:pPr>
            <a:r>
              <a:rPr lang="en-US" sz="1800" dirty="0">
                <a:latin typeface="Consolas"/>
                <a:cs typeface="Consolas"/>
              </a:rPr>
              <a:t>abstract class Shape {</a:t>
            </a:r>
            <a:br>
              <a:rPr lang="en-US" sz="1800" dirty="0">
                <a:latin typeface="Consolas"/>
                <a:cs typeface="Consolas"/>
              </a:rPr>
            </a:br>
            <a:r>
              <a:rPr lang="en-US" sz="1800" dirty="0">
                <a:latin typeface="Consolas"/>
                <a:cs typeface="Consolas"/>
              </a:rPr>
              <a:t>    abstract void draw();</a:t>
            </a:r>
            <a:br>
              <a:rPr lang="en-US" sz="1800" dirty="0">
                <a:latin typeface="Consolas"/>
                <a:cs typeface="Consolas"/>
              </a:rPr>
            </a:br>
            <a:r>
              <a:rPr lang="en-US" sz="1800" dirty="0">
                <a:latin typeface="Consolas"/>
                <a:cs typeface="Consolas"/>
              </a:rPr>
              <a:t>}</a:t>
            </a:r>
          </a:p>
          <a:p>
            <a:pPr marL="0" indent="0">
              <a:lnSpc>
                <a:spcPct val="90000"/>
              </a:lnSpc>
              <a:buNone/>
            </a:pPr>
            <a:r>
              <a:rPr lang="en-US" sz="1800" dirty="0">
                <a:latin typeface="Consolas"/>
                <a:cs typeface="Consolas"/>
              </a:rPr>
              <a:t>class Star extends Shape {</a:t>
            </a:r>
            <a:br>
              <a:rPr lang="en-US" sz="1800" dirty="0">
                <a:latin typeface="Consolas"/>
                <a:cs typeface="Consolas"/>
              </a:rPr>
            </a:br>
            <a:r>
              <a:rPr lang="en-US" sz="1800" dirty="0">
                <a:latin typeface="Consolas"/>
                <a:cs typeface="Consolas"/>
              </a:rPr>
              <a:t>    void draw() { ... }</a:t>
            </a:r>
            <a:br>
              <a:rPr lang="en-US" sz="1800" dirty="0">
                <a:latin typeface="Consolas"/>
                <a:cs typeface="Consolas"/>
              </a:rPr>
            </a:br>
            <a:r>
              <a:rPr lang="en-US" sz="1800" dirty="0">
                <a:latin typeface="Consolas"/>
                <a:cs typeface="Consolas"/>
              </a:rPr>
              <a:t>    ...</a:t>
            </a:r>
            <a:br>
              <a:rPr lang="en-US" sz="1800" dirty="0">
                <a:latin typeface="Consolas"/>
                <a:cs typeface="Consolas"/>
              </a:rPr>
            </a:br>
            <a:r>
              <a:rPr lang="en-US" sz="1800" dirty="0">
                <a:latin typeface="Consolas"/>
                <a:cs typeface="Consolas"/>
              </a:rPr>
              <a:t>}</a:t>
            </a:r>
          </a:p>
          <a:p>
            <a:pPr marL="0" indent="0">
              <a:lnSpc>
                <a:spcPct val="90000"/>
              </a:lnSpc>
              <a:buNone/>
            </a:pPr>
            <a:r>
              <a:rPr lang="en-US" sz="1800" dirty="0">
                <a:latin typeface="Consolas"/>
                <a:cs typeface="Consolas"/>
              </a:rPr>
              <a:t>class Circle extends Shape {</a:t>
            </a:r>
            <a:br>
              <a:rPr lang="en-US" sz="1800" dirty="0">
                <a:latin typeface="Consolas"/>
                <a:cs typeface="Consolas"/>
              </a:rPr>
            </a:br>
            <a:r>
              <a:rPr lang="en-US" sz="1800" dirty="0">
                <a:latin typeface="Consolas"/>
                <a:cs typeface="Consolas"/>
              </a:rPr>
              <a:t>    void draw() { ... }</a:t>
            </a:r>
            <a:br>
              <a:rPr lang="en-US" sz="1800" dirty="0">
                <a:latin typeface="Consolas"/>
                <a:cs typeface="Consolas"/>
              </a:rPr>
            </a:br>
            <a:r>
              <a:rPr lang="en-US" sz="1800" dirty="0">
                <a:latin typeface="Consolas"/>
                <a:cs typeface="Consolas"/>
              </a:rPr>
              <a:t>    ...</a:t>
            </a:r>
            <a:br>
              <a:rPr lang="en-US" sz="1800" dirty="0">
                <a:latin typeface="Consolas"/>
                <a:cs typeface="Consolas"/>
              </a:rPr>
            </a:br>
            <a:r>
              <a:rPr lang="en-US" sz="1800" dirty="0">
                <a:latin typeface="Consolas"/>
                <a:cs typeface="Consolas"/>
              </a:rPr>
              <a:t>}</a:t>
            </a:r>
          </a:p>
          <a:p>
            <a:pPr marL="0" indent="0">
              <a:buNone/>
            </a:pPr>
            <a:r>
              <a:rPr lang="en-US" sz="1800" dirty="0">
                <a:solidFill>
                  <a:schemeClr val="accent3">
                    <a:lumMod val="75000"/>
                  </a:schemeClr>
                </a:solidFill>
                <a:latin typeface="Consolas"/>
                <a:cs typeface="Consolas"/>
              </a:rPr>
              <a:t>Shape s;</a:t>
            </a:r>
          </a:p>
          <a:p>
            <a:pPr marL="0" indent="0">
              <a:buNone/>
            </a:pPr>
            <a:r>
              <a:rPr lang="en-US" sz="1800" dirty="0">
                <a:solidFill>
                  <a:srgbClr val="E46C0A"/>
                </a:solidFill>
                <a:latin typeface="Consolas"/>
                <a:cs typeface="Consolas"/>
              </a:rPr>
              <a:t>s = new Shape(); // Illegal, Shape is abstract</a:t>
            </a:r>
          </a:p>
          <a:p>
            <a:pPr marL="0" indent="0">
              <a:buNone/>
            </a:pPr>
            <a:r>
              <a:rPr lang="en-US" sz="1800" dirty="0">
                <a:solidFill>
                  <a:schemeClr val="accent3">
                    <a:lumMod val="75000"/>
                  </a:schemeClr>
                </a:solidFill>
                <a:latin typeface="Consolas"/>
                <a:cs typeface="Consolas"/>
              </a:rPr>
              <a:t>s = new Star();  // Legal, because a Star </a:t>
            </a:r>
            <a:r>
              <a:rPr lang="en-US" sz="1800" b="1" i="1" dirty="0">
                <a:solidFill>
                  <a:schemeClr val="accent3">
                    <a:lumMod val="75000"/>
                  </a:schemeClr>
                </a:solidFill>
                <a:latin typeface="Consolas"/>
                <a:cs typeface="Consolas"/>
              </a:rPr>
              <a:t>is</a:t>
            </a:r>
            <a:r>
              <a:rPr lang="en-US" sz="1800" dirty="0">
                <a:solidFill>
                  <a:schemeClr val="accent3">
                    <a:lumMod val="75000"/>
                  </a:schemeClr>
                </a:solidFill>
                <a:latin typeface="Consolas"/>
                <a:cs typeface="Consolas"/>
              </a:rPr>
              <a:t> a Shape</a:t>
            </a:r>
          </a:p>
          <a:p>
            <a:pPr marL="0" indent="0">
              <a:buNone/>
            </a:pPr>
            <a:r>
              <a:rPr lang="en-US" sz="1800" dirty="0" err="1">
                <a:solidFill>
                  <a:schemeClr val="accent3">
                    <a:lumMod val="75000"/>
                  </a:schemeClr>
                </a:solidFill>
                <a:latin typeface="Consolas"/>
                <a:cs typeface="Consolas"/>
              </a:rPr>
              <a:t>s.draw</a:t>
            </a:r>
            <a:r>
              <a:rPr lang="en-US" sz="1800" dirty="0">
                <a:solidFill>
                  <a:schemeClr val="accent3">
                    <a:lumMod val="75000"/>
                  </a:schemeClr>
                </a:solidFill>
                <a:latin typeface="Consolas"/>
                <a:cs typeface="Consolas"/>
              </a:rPr>
              <a:t>();        // Legal, Shape does have draw()</a:t>
            </a:r>
            <a:endParaRPr lang="en-US" sz="1800" b="1" i="1" dirty="0">
              <a:solidFill>
                <a:schemeClr val="accent3">
                  <a:lumMod val="75000"/>
                </a:schemeClr>
              </a:solidFill>
              <a:latin typeface="Consolas"/>
              <a:cs typeface="Consolas"/>
            </a:endParaRPr>
          </a:p>
          <a:p>
            <a:pPr marL="0" indent="0">
              <a:lnSpc>
                <a:spcPct val="90000"/>
              </a:lnSpc>
              <a:buNone/>
            </a:pPr>
            <a:endParaRPr lang="en-US" sz="1800" dirty="0">
              <a:latin typeface="Consolas"/>
              <a:cs typeface="Consolas"/>
            </a:endParaRPr>
          </a:p>
          <a:p>
            <a:pPr marL="0" indent="0">
              <a:lnSpc>
                <a:spcPct val="90000"/>
              </a:lnSpc>
              <a:buNone/>
            </a:pPr>
            <a:endParaRPr lang="en-US" sz="1800" dirty="0">
              <a:latin typeface="Consolas"/>
              <a:cs typeface="Consolas"/>
            </a:endParaRPr>
          </a:p>
        </p:txBody>
      </p:sp>
    </p:spTree>
    <p:extLst>
      <p:ext uri="{BB962C8B-B14F-4D97-AF65-F5344CB8AC3E}">
        <p14:creationId xmlns:p14="http://schemas.microsoft.com/office/powerpoint/2010/main" val="24710438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C420-625F-FF4F-AFD4-A7286D8FF209}"/>
              </a:ext>
            </a:extLst>
          </p:cNvPr>
          <p:cNvSpPr>
            <a:spLocks noGrp="1"/>
          </p:cNvSpPr>
          <p:nvPr>
            <p:ph type="title"/>
          </p:nvPr>
        </p:nvSpPr>
        <p:spPr/>
        <p:txBody>
          <a:bodyPr/>
          <a:lstStyle/>
          <a:p>
            <a:r>
              <a:rPr lang="it-IT" dirty="0" err="1"/>
              <a:t>Another</a:t>
            </a:r>
            <a:r>
              <a:rPr lang="it-IT" dirty="0"/>
              <a:t> </a:t>
            </a:r>
            <a:r>
              <a:rPr lang="it-IT" dirty="0" err="1"/>
              <a:t>problem</a:t>
            </a:r>
            <a:endParaRPr lang="it-IT" dirty="0"/>
          </a:p>
        </p:txBody>
      </p:sp>
      <p:sp>
        <p:nvSpPr>
          <p:cNvPr id="3" name="Content Placeholder 2">
            <a:extLst>
              <a:ext uri="{FF2B5EF4-FFF2-40B4-BE49-F238E27FC236}">
                <a16:creationId xmlns:a16="http://schemas.microsoft.com/office/drawing/2014/main" id="{C591291D-7BF0-9B49-A1B1-3CDB97327128}"/>
              </a:ext>
            </a:extLst>
          </p:cNvPr>
          <p:cNvSpPr>
            <a:spLocks noGrp="1"/>
          </p:cNvSpPr>
          <p:nvPr>
            <p:ph sz="half" idx="1"/>
          </p:nvPr>
        </p:nvSpPr>
        <p:spPr/>
        <p:txBody>
          <a:bodyPr>
            <a:normAutofit/>
          </a:bodyPr>
          <a:lstStyle/>
          <a:p>
            <a:r>
              <a:rPr lang="it-IT" sz="2000" dirty="0" err="1"/>
              <a:t>Let’s</a:t>
            </a:r>
            <a:r>
              <a:rPr lang="it-IT" sz="2000" dirty="0"/>
              <a:t> suppose </a:t>
            </a:r>
            <a:r>
              <a:rPr lang="it-IT" sz="2000" dirty="0" err="1"/>
              <a:t>that</a:t>
            </a:r>
            <a:r>
              <a:rPr lang="it-IT" sz="2000" dirty="0"/>
              <a:t> </a:t>
            </a:r>
            <a:r>
              <a:rPr lang="it-IT" sz="2000" dirty="0" err="1"/>
              <a:t>all</a:t>
            </a:r>
            <a:r>
              <a:rPr lang="it-IT" sz="2000" dirty="0"/>
              <a:t> </a:t>
            </a:r>
            <a:r>
              <a:rPr lang="it-IT" sz="2000" dirty="0" err="1"/>
              <a:t>shapes</a:t>
            </a:r>
            <a:r>
              <a:rPr lang="it-IT" sz="2000" dirty="0"/>
              <a:t> must </a:t>
            </a:r>
            <a:r>
              <a:rPr lang="it-IT" sz="2000" dirty="0" err="1"/>
              <a:t>have</a:t>
            </a:r>
            <a:r>
              <a:rPr lang="it-IT" sz="2000" dirty="0"/>
              <a:t> </a:t>
            </a:r>
            <a:r>
              <a:rPr lang="it-IT" sz="2000" dirty="0" err="1"/>
              <a:t>two</a:t>
            </a:r>
            <a:r>
              <a:rPr lang="it-IT" sz="2000" dirty="0"/>
              <a:t> </a:t>
            </a:r>
            <a:r>
              <a:rPr lang="it-IT" sz="2000" dirty="0" err="1"/>
              <a:t>capabilities</a:t>
            </a:r>
            <a:r>
              <a:rPr lang="it-IT" sz="2000" dirty="0"/>
              <a:t>:</a:t>
            </a:r>
          </a:p>
          <a:p>
            <a:pPr lvl="1"/>
            <a:r>
              <a:rPr lang="it-IT" sz="2000" dirty="0" err="1"/>
              <a:t>Drawing</a:t>
            </a:r>
            <a:r>
              <a:rPr lang="it-IT" sz="2000" dirty="0"/>
              <a:t> </a:t>
            </a:r>
            <a:r>
              <a:rPr lang="it-IT" sz="2000" dirty="0" err="1"/>
              <a:t>their</a:t>
            </a:r>
            <a:r>
              <a:rPr lang="it-IT" sz="2000" dirty="0"/>
              <a:t> </a:t>
            </a:r>
            <a:r>
              <a:rPr lang="it-IT" sz="2000" dirty="0" err="1"/>
              <a:t>own</a:t>
            </a:r>
            <a:r>
              <a:rPr lang="it-IT" sz="2000" dirty="0"/>
              <a:t> </a:t>
            </a:r>
            <a:r>
              <a:rPr lang="it-IT" sz="2000" dirty="0" err="1"/>
              <a:t>shape</a:t>
            </a:r>
            <a:r>
              <a:rPr lang="it-IT" sz="2000" dirty="0"/>
              <a:t> [</a:t>
            </a:r>
            <a:r>
              <a:rPr lang="it-IT" sz="2000" dirty="0" err="1">
                <a:solidFill>
                  <a:schemeClr val="accent6">
                    <a:lumMod val="75000"/>
                  </a:schemeClr>
                </a:solidFill>
              </a:rPr>
              <a:t>draw</a:t>
            </a:r>
            <a:r>
              <a:rPr lang="it-IT" sz="2000" dirty="0">
                <a:solidFill>
                  <a:schemeClr val="accent6">
                    <a:lumMod val="75000"/>
                  </a:schemeClr>
                </a:solidFill>
              </a:rPr>
              <a:t>() </a:t>
            </a:r>
            <a:r>
              <a:rPr lang="it-IT" sz="2000" dirty="0" err="1"/>
              <a:t>method</a:t>
            </a:r>
            <a:r>
              <a:rPr lang="it-IT" sz="2000" dirty="0"/>
              <a:t>] </a:t>
            </a:r>
          </a:p>
          <a:p>
            <a:pPr lvl="1"/>
            <a:r>
              <a:rPr lang="it-IT" sz="2000" dirty="0" err="1"/>
              <a:t>Storing</a:t>
            </a:r>
            <a:r>
              <a:rPr lang="it-IT" sz="2000" dirty="0"/>
              <a:t> an </a:t>
            </a:r>
            <a:r>
              <a:rPr lang="it-IT" sz="2000" dirty="0" err="1"/>
              <a:t>unique</a:t>
            </a:r>
            <a:r>
              <a:rPr lang="it-IT" sz="2000" dirty="0"/>
              <a:t> ID [</a:t>
            </a:r>
            <a:r>
              <a:rPr lang="it-IT" sz="2000" dirty="0" err="1">
                <a:solidFill>
                  <a:schemeClr val="accent6">
                    <a:lumMod val="75000"/>
                  </a:schemeClr>
                </a:solidFill>
              </a:rPr>
              <a:t>setID</a:t>
            </a:r>
            <a:r>
              <a:rPr lang="it-IT" sz="2000" dirty="0">
                <a:solidFill>
                  <a:schemeClr val="accent6">
                    <a:lumMod val="75000"/>
                  </a:schemeClr>
                </a:solidFill>
              </a:rPr>
              <a:t>() </a:t>
            </a:r>
            <a:r>
              <a:rPr lang="it-IT" sz="2000" dirty="0" err="1"/>
              <a:t>method</a:t>
            </a:r>
            <a:r>
              <a:rPr lang="it-IT" sz="2000" dirty="0"/>
              <a:t>]</a:t>
            </a:r>
          </a:p>
          <a:p>
            <a:r>
              <a:rPr lang="en-US" sz="2000" dirty="0"/>
              <a:t>We can keep the draw() method abstract while providing an implementation of the </a:t>
            </a:r>
            <a:r>
              <a:rPr lang="en-US" sz="2000" dirty="0" err="1"/>
              <a:t>setID</a:t>
            </a:r>
            <a:r>
              <a:rPr lang="en-US" sz="2000" dirty="0"/>
              <a:t>() method. In this way: Shape cannot be instantiated and Shape subclasses can implement draw()</a:t>
            </a:r>
          </a:p>
          <a:p>
            <a:r>
              <a:rPr lang="en-US" sz="2000" dirty="0">
                <a:solidFill>
                  <a:schemeClr val="accent6">
                    <a:lumMod val="75000"/>
                  </a:schemeClr>
                </a:solidFill>
              </a:rPr>
              <a:t>Benefit: Repeated code minimized!</a:t>
            </a:r>
          </a:p>
          <a:p>
            <a:r>
              <a:rPr lang="en-US" sz="2000" dirty="0">
                <a:solidFill>
                  <a:schemeClr val="accent6">
                    <a:lumMod val="75000"/>
                  </a:schemeClr>
                </a:solidFill>
              </a:rPr>
              <a:t>Drawback: Completely abstract concepts are missing!</a:t>
            </a:r>
            <a:endParaRPr lang="it-IT" sz="2000" dirty="0"/>
          </a:p>
        </p:txBody>
      </p:sp>
      <p:sp>
        <p:nvSpPr>
          <p:cNvPr id="4" name="Content Placeholder 3">
            <a:extLst>
              <a:ext uri="{FF2B5EF4-FFF2-40B4-BE49-F238E27FC236}">
                <a16:creationId xmlns:a16="http://schemas.microsoft.com/office/drawing/2014/main" id="{216BFC1E-B66E-E84A-9EF3-2EDA5F79B708}"/>
              </a:ext>
            </a:extLst>
          </p:cNvPr>
          <p:cNvSpPr>
            <a:spLocks noGrp="1"/>
          </p:cNvSpPr>
          <p:nvPr>
            <p:ph sz="half" idx="2"/>
          </p:nvPr>
        </p:nvSpPr>
        <p:spPr/>
        <p:txBody>
          <a:bodyPr>
            <a:noAutofit/>
          </a:bodyPr>
          <a:lstStyle/>
          <a:p>
            <a:pPr marL="0" indent="0">
              <a:lnSpc>
                <a:spcPct val="90000"/>
              </a:lnSpc>
              <a:buNone/>
            </a:pPr>
            <a:r>
              <a:rPr lang="en-US" sz="2000" dirty="0">
                <a:latin typeface="Consolas"/>
                <a:cs typeface="Consolas"/>
              </a:rPr>
              <a:t>abstract class Shape {</a:t>
            </a:r>
          </a:p>
          <a:p>
            <a:pPr marL="0" indent="0">
              <a:lnSpc>
                <a:spcPct val="90000"/>
              </a:lnSpc>
              <a:buNone/>
            </a:pPr>
            <a:r>
              <a:rPr lang="en-US" sz="2000" dirty="0">
                <a:latin typeface="Consolas"/>
                <a:cs typeface="Consolas"/>
              </a:rPr>
              <a:t>  void </a:t>
            </a:r>
            <a:r>
              <a:rPr lang="en-US" sz="2000" dirty="0" err="1">
                <a:latin typeface="Consolas"/>
                <a:cs typeface="Consolas"/>
              </a:rPr>
              <a:t>setID</a:t>
            </a:r>
            <a:r>
              <a:rPr lang="en-US" sz="2000" dirty="0">
                <a:latin typeface="Consolas"/>
                <a:cs typeface="Consolas"/>
              </a:rPr>
              <a:t>() { . . . };</a:t>
            </a:r>
            <a:br>
              <a:rPr lang="en-US" sz="2000" dirty="0">
                <a:latin typeface="Consolas"/>
                <a:cs typeface="Consolas"/>
              </a:rPr>
            </a:br>
            <a:r>
              <a:rPr lang="en-US" sz="2000" dirty="0">
                <a:latin typeface="Consolas"/>
                <a:cs typeface="Consolas"/>
              </a:rPr>
              <a:t>  abstract void draw();</a:t>
            </a:r>
            <a:br>
              <a:rPr lang="en-US" sz="2000" dirty="0">
                <a:latin typeface="Consolas"/>
                <a:cs typeface="Consolas"/>
              </a:rPr>
            </a:br>
            <a:r>
              <a:rPr lang="en-US" sz="2000" dirty="0">
                <a:latin typeface="Consolas"/>
                <a:cs typeface="Consolas"/>
              </a:rPr>
              <a:t>}</a:t>
            </a:r>
          </a:p>
          <a:p>
            <a:pPr marL="0" indent="0">
              <a:lnSpc>
                <a:spcPct val="90000"/>
              </a:lnSpc>
              <a:buNone/>
            </a:pPr>
            <a:endParaRPr lang="en-US" sz="2000" dirty="0">
              <a:latin typeface="Consolas"/>
              <a:cs typeface="Consolas"/>
            </a:endParaRPr>
          </a:p>
          <a:p>
            <a:pPr marL="0" indent="0">
              <a:lnSpc>
                <a:spcPct val="90000"/>
              </a:lnSpc>
              <a:buNone/>
            </a:pPr>
            <a:r>
              <a:rPr lang="en-US" sz="2000" dirty="0">
                <a:latin typeface="Consolas"/>
                <a:cs typeface="Consolas"/>
              </a:rPr>
              <a:t>class Star extends Shape {</a:t>
            </a:r>
            <a:br>
              <a:rPr lang="en-US" sz="2000" dirty="0">
                <a:latin typeface="Consolas"/>
                <a:cs typeface="Consolas"/>
              </a:rPr>
            </a:br>
            <a:r>
              <a:rPr lang="en-US" sz="2000" dirty="0">
                <a:latin typeface="Consolas"/>
                <a:cs typeface="Consolas"/>
              </a:rPr>
              <a:t>    void draw() { ... }</a:t>
            </a:r>
            <a:br>
              <a:rPr lang="en-US" sz="2000" dirty="0">
                <a:latin typeface="Consolas"/>
                <a:cs typeface="Consolas"/>
              </a:rPr>
            </a:br>
            <a:r>
              <a:rPr lang="en-US" sz="2000" dirty="0">
                <a:latin typeface="Consolas"/>
                <a:cs typeface="Consolas"/>
              </a:rPr>
              <a:t>    ...</a:t>
            </a:r>
            <a:br>
              <a:rPr lang="en-US" sz="2000" dirty="0">
                <a:latin typeface="Consolas"/>
                <a:cs typeface="Consolas"/>
              </a:rPr>
            </a:br>
            <a:r>
              <a:rPr lang="en-US" sz="2000" dirty="0">
                <a:latin typeface="Consolas"/>
                <a:cs typeface="Consolas"/>
              </a:rPr>
              <a:t>}</a:t>
            </a:r>
          </a:p>
          <a:p>
            <a:pPr marL="0" indent="0">
              <a:lnSpc>
                <a:spcPct val="90000"/>
              </a:lnSpc>
              <a:buNone/>
            </a:pPr>
            <a:endParaRPr lang="en-US" sz="2000" dirty="0">
              <a:latin typeface="Consolas"/>
              <a:cs typeface="Consolas"/>
            </a:endParaRPr>
          </a:p>
          <a:p>
            <a:pPr marL="0" indent="0">
              <a:lnSpc>
                <a:spcPct val="90000"/>
              </a:lnSpc>
              <a:buNone/>
            </a:pPr>
            <a:r>
              <a:rPr lang="en-US" sz="2000" dirty="0">
                <a:latin typeface="Consolas"/>
                <a:cs typeface="Consolas"/>
              </a:rPr>
              <a:t>class Circle extends Shape {</a:t>
            </a:r>
            <a:br>
              <a:rPr lang="en-US" sz="2000" dirty="0">
                <a:latin typeface="Consolas"/>
                <a:cs typeface="Consolas"/>
              </a:rPr>
            </a:br>
            <a:r>
              <a:rPr lang="en-US" sz="2000" dirty="0">
                <a:latin typeface="Consolas"/>
                <a:cs typeface="Consolas"/>
              </a:rPr>
              <a:t>    void draw() { ... }</a:t>
            </a:r>
            <a:br>
              <a:rPr lang="en-US" sz="2000" dirty="0">
                <a:latin typeface="Consolas"/>
                <a:cs typeface="Consolas"/>
              </a:rPr>
            </a:br>
            <a:r>
              <a:rPr lang="en-US" sz="2000" dirty="0">
                <a:latin typeface="Consolas"/>
                <a:cs typeface="Consolas"/>
              </a:rPr>
              <a:t>    ...</a:t>
            </a:r>
            <a:br>
              <a:rPr lang="en-US" sz="2000" dirty="0">
                <a:latin typeface="Consolas"/>
                <a:cs typeface="Consolas"/>
              </a:rPr>
            </a:br>
            <a:r>
              <a:rPr lang="en-US" sz="2000" dirty="0">
                <a:latin typeface="Consolas"/>
                <a:cs typeface="Consolas"/>
              </a:rPr>
              <a:t>}</a:t>
            </a:r>
          </a:p>
        </p:txBody>
      </p:sp>
      <p:sp>
        <p:nvSpPr>
          <p:cNvPr id="5" name="Slide Number Placeholder 3">
            <a:extLst>
              <a:ext uri="{FF2B5EF4-FFF2-40B4-BE49-F238E27FC236}">
                <a16:creationId xmlns:a16="http://schemas.microsoft.com/office/drawing/2014/main" id="{A2518A6C-5427-E443-8216-7CC7B13D2866}"/>
              </a:ext>
            </a:extLst>
          </p:cNvPr>
          <p:cNvSpPr txBox="1">
            <a:spLocks/>
          </p:cNvSpPr>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86</a:t>
            </a:fld>
            <a:endParaRPr lang="en-US" sz="1400" dirty="0">
              <a:latin typeface="Arial" charset="0"/>
            </a:endParaRPr>
          </a:p>
        </p:txBody>
      </p:sp>
    </p:spTree>
    <p:extLst>
      <p:ext uri="{BB962C8B-B14F-4D97-AF65-F5344CB8AC3E}">
        <p14:creationId xmlns:p14="http://schemas.microsoft.com/office/powerpoint/2010/main" val="11391643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ctrTitle"/>
          </p:nvPr>
        </p:nvSpPr>
        <p:spPr/>
        <p:txBody>
          <a:bodyPr/>
          <a:lstStyle/>
          <a:p>
            <a:pPr eaLnBrk="1" hangingPunct="1"/>
            <a:r>
              <a:rPr lang="en-US" dirty="0">
                <a:latin typeface="Calibri"/>
                <a:cs typeface="Calibri"/>
              </a:rPr>
              <a:t>Interfaces</a:t>
            </a:r>
          </a:p>
        </p:txBody>
      </p:sp>
    </p:spTree>
    <p:extLst>
      <p:ext uri="{BB962C8B-B14F-4D97-AF65-F5344CB8AC3E}">
        <p14:creationId xmlns:p14="http://schemas.microsoft.com/office/powerpoint/2010/main" val="35870885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B9822-DD0C-FA4C-9332-ED36122A5309}"/>
              </a:ext>
            </a:extLst>
          </p:cNvPr>
          <p:cNvSpPr>
            <a:spLocks noGrp="1"/>
          </p:cNvSpPr>
          <p:nvPr>
            <p:ph type="title"/>
          </p:nvPr>
        </p:nvSpPr>
        <p:spPr/>
        <p:txBody>
          <a:bodyPr/>
          <a:lstStyle/>
          <a:p>
            <a:r>
              <a:rPr lang="it-IT" dirty="0" err="1"/>
              <a:t>Interfaces</a:t>
            </a:r>
            <a:endParaRPr lang="it-IT" dirty="0"/>
          </a:p>
        </p:txBody>
      </p:sp>
      <p:sp>
        <p:nvSpPr>
          <p:cNvPr id="3" name="Content Placeholder 2">
            <a:extLst>
              <a:ext uri="{FF2B5EF4-FFF2-40B4-BE49-F238E27FC236}">
                <a16:creationId xmlns:a16="http://schemas.microsoft.com/office/drawing/2014/main" id="{BDDC6A55-75CC-DD4A-B58A-18929B5E6528}"/>
              </a:ext>
            </a:extLst>
          </p:cNvPr>
          <p:cNvSpPr>
            <a:spLocks noGrp="1"/>
          </p:cNvSpPr>
          <p:nvPr>
            <p:ph sz="half" idx="1"/>
          </p:nvPr>
        </p:nvSpPr>
        <p:spPr/>
        <p:txBody>
          <a:bodyPr>
            <a:noAutofit/>
          </a:bodyPr>
          <a:lstStyle/>
          <a:p>
            <a:r>
              <a:rPr lang="en-US" sz="2000" dirty="0"/>
              <a:t>Completely abstract concepts can be defined by making use of </a:t>
            </a:r>
            <a:r>
              <a:rPr lang="en-US" sz="2000" dirty="0">
                <a:solidFill>
                  <a:schemeClr val="accent6">
                    <a:lumMod val="75000"/>
                  </a:schemeClr>
                </a:solidFill>
              </a:rPr>
              <a:t>Interfaces</a:t>
            </a:r>
          </a:p>
          <a:p>
            <a:r>
              <a:rPr lang="en-US" sz="2000" dirty="0"/>
              <a:t>Interfaces are particular classes containing exclusively abstract methods. </a:t>
            </a:r>
            <a:r>
              <a:rPr lang="en-US" sz="2000" dirty="0">
                <a:cs typeface="Calibri"/>
              </a:rPr>
              <a:t>All their methods are implicitly public and abstract. Thus, Interfaces cannot be instantiated.</a:t>
            </a:r>
          </a:p>
          <a:p>
            <a:r>
              <a:rPr lang="en-US" sz="2000" dirty="0">
                <a:solidFill>
                  <a:schemeClr val="accent6">
                    <a:lumMod val="75000"/>
                  </a:schemeClr>
                </a:solidFill>
                <a:cs typeface="Calibri"/>
              </a:rPr>
              <a:t>When a class implements an interface, it promises to the compiler to provide an implementation for all the methods declared within the interface</a:t>
            </a:r>
          </a:p>
          <a:p>
            <a:r>
              <a:rPr lang="en-US" sz="2000" dirty="0">
                <a:solidFill>
                  <a:schemeClr val="accent6">
                    <a:lumMod val="75000"/>
                  </a:schemeClr>
                </a:solidFill>
              </a:rPr>
              <a:t>Benefit: Completely abstract concepts!</a:t>
            </a:r>
          </a:p>
          <a:p>
            <a:r>
              <a:rPr lang="en-US" sz="2000" dirty="0">
                <a:solidFill>
                  <a:schemeClr val="accent6">
                    <a:lumMod val="75000"/>
                  </a:schemeClr>
                </a:solidFill>
              </a:rPr>
              <a:t>Drawback: Repeated code possible!</a:t>
            </a:r>
            <a:endParaRPr lang="it-IT" sz="2000" dirty="0"/>
          </a:p>
        </p:txBody>
      </p:sp>
      <p:sp>
        <p:nvSpPr>
          <p:cNvPr id="5" name="Content Placeholder 4">
            <a:extLst>
              <a:ext uri="{FF2B5EF4-FFF2-40B4-BE49-F238E27FC236}">
                <a16:creationId xmlns:a16="http://schemas.microsoft.com/office/drawing/2014/main" id="{CC52F919-387C-6044-808D-B9FD1231FC98}"/>
              </a:ext>
            </a:extLst>
          </p:cNvPr>
          <p:cNvSpPr>
            <a:spLocks noGrp="1"/>
          </p:cNvSpPr>
          <p:nvPr>
            <p:ph sz="half" idx="2"/>
          </p:nvPr>
        </p:nvSpPr>
        <p:spPr/>
        <p:txBody>
          <a:bodyPr>
            <a:normAutofit/>
          </a:bodyPr>
          <a:lstStyle/>
          <a:p>
            <a:pPr marL="0" indent="0">
              <a:lnSpc>
                <a:spcPct val="90000"/>
              </a:lnSpc>
              <a:buNone/>
            </a:pPr>
            <a:r>
              <a:rPr lang="en-US" sz="1400" dirty="0">
                <a:latin typeface="Consolas"/>
                <a:cs typeface="Consolas"/>
              </a:rPr>
              <a:t>interface Shape {</a:t>
            </a:r>
          </a:p>
          <a:p>
            <a:pPr marL="0" indent="0">
              <a:lnSpc>
                <a:spcPct val="90000"/>
              </a:lnSpc>
              <a:buNone/>
            </a:pPr>
            <a:r>
              <a:rPr lang="en-US" sz="1400" dirty="0">
                <a:solidFill>
                  <a:schemeClr val="accent6">
                    <a:lumMod val="75000"/>
                  </a:schemeClr>
                </a:solidFill>
                <a:latin typeface="Consolas"/>
                <a:cs typeface="Consolas"/>
              </a:rPr>
              <a:t>	public abstract </a:t>
            </a:r>
            <a:r>
              <a:rPr lang="en-US" sz="1400" dirty="0">
                <a:latin typeface="Consolas"/>
                <a:cs typeface="Consolas"/>
              </a:rPr>
              <a:t>void </a:t>
            </a:r>
            <a:r>
              <a:rPr lang="en-US" sz="1400" dirty="0" err="1">
                <a:latin typeface="Consolas"/>
                <a:cs typeface="Consolas"/>
              </a:rPr>
              <a:t>setID</a:t>
            </a:r>
            <a:r>
              <a:rPr lang="en-US" sz="1400" dirty="0">
                <a:latin typeface="Consolas"/>
                <a:cs typeface="Consolas"/>
              </a:rPr>
              <a:t>();</a:t>
            </a:r>
            <a:br>
              <a:rPr lang="en-US" sz="1400" dirty="0">
                <a:latin typeface="Consolas"/>
                <a:cs typeface="Consolas"/>
              </a:rPr>
            </a:br>
            <a:r>
              <a:rPr lang="en-US" sz="1400" dirty="0">
                <a:latin typeface="Consolas"/>
                <a:cs typeface="Consolas"/>
              </a:rPr>
              <a:t>	</a:t>
            </a:r>
            <a:r>
              <a:rPr lang="en-US" sz="1400" dirty="0">
                <a:solidFill>
                  <a:schemeClr val="accent6">
                    <a:lumMod val="75000"/>
                  </a:schemeClr>
                </a:solidFill>
                <a:latin typeface="Consolas"/>
                <a:cs typeface="Consolas"/>
              </a:rPr>
              <a:t>public abstract </a:t>
            </a:r>
            <a:r>
              <a:rPr lang="en-US" sz="1400" dirty="0">
                <a:latin typeface="Consolas"/>
                <a:cs typeface="Consolas"/>
              </a:rPr>
              <a:t>void draw();</a:t>
            </a:r>
          </a:p>
          <a:p>
            <a:pPr marL="0" indent="0">
              <a:lnSpc>
                <a:spcPct val="90000"/>
              </a:lnSpc>
              <a:buNone/>
            </a:pP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Star </a:t>
            </a:r>
            <a:r>
              <a:rPr lang="en-US" sz="1400" dirty="0">
                <a:solidFill>
                  <a:schemeClr val="accent6">
                    <a:lumMod val="75000"/>
                  </a:schemeClr>
                </a:solidFill>
                <a:latin typeface="Consolas"/>
                <a:cs typeface="Consolas"/>
              </a:rPr>
              <a:t>implements</a:t>
            </a:r>
            <a:r>
              <a:rPr lang="en-US" sz="1400" dirty="0">
                <a:latin typeface="Consolas"/>
                <a:cs typeface="Consolas"/>
              </a:rPr>
              <a:t>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a:t>
            </a:r>
          </a:p>
          <a:p>
            <a:pPr marL="0" indent="0">
              <a:lnSpc>
                <a:spcPct val="90000"/>
              </a:lnSpc>
              <a:buNone/>
            </a:pPr>
            <a:r>
              <a:rPr lang="en-US" sz="1400" dirty="0">
                <a:latin typeface="Consolas"/>
                <a:cs typeface="Consolas"/>
              </a:rPr>
              <a:t>	void draw() { ... }</a:t>
            </a:r>
          </a:p>
          <a:p>
            <a:pPr marL="0" indent="0">
              <a:lnSpc>
                <a:spcPct val="90000"/>
              </a:lnSpc>
              <a:buNone/>
            </a:pPr>
            <a:r>
              <a:rPr lang="en-US" sz="1400" dirty="0">
                <a:latin typeface="Consolas"/>
                <a:cs typeface="Consolas"/>
              </a:rPr>
              <a:t>	...</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Circle </a:t>
            </a:r>
            <a:r>
              <a:rPr lang="en-US" sz="1400" dirty="0">
                <a:solidFill>
                  <a:schemeClr val="accent6">
                    <a:lumMod val="75000"/>
                  </a:schemeClr>
                </a:solidFill>
                <a:latin typeface="Consolas"/>
                <a:cs typeface="Consolas"/>
              </a:rPr>
              <a:t>implements</a:t>
            </a:r>
            <a:r>
              <a:rPr lang="en-US" sz="1400" dirty="0">
                <a:latin typeface="Consolas"/>
                <a:cs typeface="Consolas"/>
              </a:rPr>
              <a:t>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a:t>
            </a:r>
          </a:p>
          <a:p>
            <a:pPr marL="0" indent="0">
              <a:lnSpc>
                <a:spcPct val="90000"/>
              </a:lnSpc>
              <a:buNone/>
            </a:pPr>
            <a:r>
              <a:rPr lang="en-US" sz="1400" dirty="0">
                <a:latin typeface="Consolas"/>
                <a:cs typeface="Consolas"/>
              </a:rPr>
              <a:t>	void draw() { ... }</a:t>
            </a:r>
          </a:p>
          <a:p>
            <a:pPr marL="0" indent="0">
              <a:lnSpc>
                <a:spcPct val="90000"/>
              </a:lnSpc>
              <a:buNone/>
            </a:pPr>
            <a:r>
              <a:rPr lang="en-US" sz="1400" dirty="0">
                <a:latin typeface="Consolas"/>
                <a:cs typeface="Consolas"/>
              </a:rPr>
              <a:t>	...</a:t>
            </a:r>
            <a:br>
              <a:rPr lang="en-US" sz="1400" dirty="0">
                <a:latin typeface="Consolas"/>
                <a:cs typeface="Consolas"/>
              </a:rPr>
            </a:br>
            <a:r>
              <a:rPr lang="en-US" sz="1400" dirty="0">
                <a:latin typeface="Consolas"/>
                <a:cs typeface="Consolas"/>
              </a:rPr>
              <a:t>}</a:t>
            </a:r>
          </a:p>
          <a:p>
            <a:endParaRPr lang="it-IT" sz="1400" dirty="0"/>
          </a:p>
          <a:p>
            <a:pPr marL="0" indent="0">
              <a:buNone/>
            </a:pPr>
            <a:endParaRPr lang="it-IT" sz="1400" dirty="0"/>
          </a:p>
        </p:txBody>
      </p:sp>
      <p:sp>
        <p:nvSpPr>
          <p:cNvPr id="10" name="Slide Number Placeholder 3">
            <a:extLst>
              <a:ext uri="{FF2B5EF4-FFF2-40B4-BE49-F238E27FC236}">
                <a16:creationId xmlns:a16="http://schemas.microsoft.com/office/drawing/2014/main" id="{DBC27C2B-4D33-534D-8CC2-153AA4384156}"/>
              </a:ext>
            </a:extLst>
          </p:cNvPr>
          <p:cNvSpPr txBox="1">
            <a:spLocks/>
          </p:cNvSpPr>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88</a:t>
            </a:fld>
            <a:endParaRPr lang="en-US" sz="1400" dirty="0">
              <a:latin typeface="Arial" charset="0"/>
            </a:endParaRPr>
          </a:p>
        </p:txBody>
      </p:sp>
    </p:spTree>
    <p:extLst>
      <p:ext uri="{BB962C8B-B14F-4D97-AF65-F5344CB8AC3E}">
        <p14:creationId xmlns:p14="http://schemas.microsoft.com/office/powerpoint/2010/main" val="42629039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normAutofit/>
          </a:bodyPr>
          <a:lstStyle/>
          <a:p>
            <a:r>
              <a:rPr lang="it-IT" dirty="0" err="1"/>
              <a:t>Interfaces</a:t>
            </a:r>
            <a:endParaRPr lang="en-US" dirty="0">
              <a:latin typeface="Calibri"/>
              <a:cs typeface="Calibri"/>
            </a:endParaRPr>
          </a:p>
        </p:txBody>
      </p:sp>
      <p:sp>
        <p:nvSpPr>
          <p:cNvPr id="44035" name="Rectangle 3"/>
          <p:cNvSpPr>
            <a:spLocks noGrp="1" noChangeArrowheads="1"/>
          </p:cNvSpPr>
          <p:nvPr>
            <p:ph sz="half" idx="1"/>
          </p:nvPr>
        </p:nvSpPr>
        <p:spPr/>
        <p:txBody>
          <a:bodyPr>
            <a:normAutofit/>
          </a:bodyPr>
          <a:lstStyle/>
          <a:p>
            <a:pPr eaLnBrk="1" hangingPunct="1"/>
            <a:r>
              <a:rPr lang="en-US" sz="2000" dirty="0">
                <a:solidFill>
                  <a:schemeClr val="accent6">
                    <a:lumMod val="75000"/>
                  </a:schemeClr>
                </a:solidFill>
                <a:latin typeface="Calibri"/>
                <a:cs typeface="Calibri"/>
              </a:rPr>
              <a:t>Interfaces can be specialized</a:t>
            </a:r>
          </a:p>
          <a:p>
            <a:pPr eaLnBrk="1" hangingPunct="1"/>
            <a:r>
              <a:rPr lang="en-US" sz="2000" dirty="0">
                <a:latin typeface="Calibri"/>
                <a:cs typeface="Calibri"/>
              </a:rPr>
              <a:t>Specializing an interface means adding new methods in derived interfaces. Overriding methods does not make sense in interfaces because code is absent.</a:t>
            </a:r>
          </a:p>
          <a:p>
            <a:pPr eaLnBrk="1" hangingPunct="1"/>
            <a:endParaRPr lang="en-US" sz="2000" dirty="0">
              <a:latin typeface="Calibri"/>
              <a:cs typeface="Calibri"/>
            </a:endParaRPr>
          </a:p>
        </p:txBody>
      </p:sp>
      <p:sp>
        <p:nvSpPr>
          <p:cNvPr id="2" name="Content Placeholder 1">
            <a:extLst>
              <a:ext uri="{FF2B5EF4-FFF2-40B4-BE49-F238E27FC236}">
                <a16:creationId xmlns:a16="http://schemas.microsoft.com/office/drawing/2014/main" id="{B8F9C215-7E41-4E4E-8899-E0800561378A}"/>
              </a:ext>
            </a:extLst>
          </p:cNvPr>
          <p:cNvSpPr>
            <a:spLocks noGrp="1"/>
          </p:cNvSpPr>
          <p:nvPr>
            <p:ph sz="half" idx="2"/>
          </p:nvPr>
        </p:nvSpPr>
        <p:spPr>
          <a:xfrm>
            <a:off x="6197600" y="1600201"/>
            <a:ext cx="5803056" cy="4525963"/>
          </a:xfrm>
        </p:spPr>
        <p:txBody>
          <a:bodyPr>
            <a:normAutofit/>
          </a:bodyPr>
          <a:lstStyle/>
          <a:p>
            <a:pPr marL="0" indent="0">
              <a:lnSpc>
                <a:spcPct val="90000"/>
              </a:lnSpc>
              <a:buNone/>
            </a:pPr>
            <a:r>
              <a:rPr lang="en-US" sz="1800" dirty="0">
                <a:latin typeface="Consolas"/>
                <a:cs typeface="Consolas"/>
              </a:rPr>
              <a:t>interface Shape {</a:t>
            </a:r>
          </a:p>
          <a:p>
            <a:pPr marL="0" indent="0">
              <a:lnSpc>
                <a:spcPct val="90000"/>
              </a:lnSpc>
              <a:buNone/>
            </a:pPr>
            <a:r>
              <a:rPr lang="en-US" sz="1800" dirty="0">
                <a:latin typeface="Consolas"/>
                <a:cs typeface="Consolas"/>
              </a:rPr>
              <a:t>  </a:t>
            </a:r>
            <a:r>
              <a:rPr lang="en-US" sz="1800" dirty="0">
                <a:solidFill>
                  <a:schemeClr val="accent6">
                    <a:lumMod val="75000"/>
                  </a:schemeClr>
                </a:solidFill>
                <a:latin typeface="Consolas"/>
                <a:cs typeface="Consolas"/>
              </a:rPr>
              <a:t>public abstract </a:t>
            </a:r>
            <a:r>
              <a:rPr lang="en-US" sz="1800" dirty="0">
                <a:latin typeface="Consolas"/>
                <a:cs typeface="Consolas"/>
              </a:rPr>
              <a:t>void </a:t>
            </a:r>
            <a:r>
              <a:rPr lang="en-US" sz="1800" dirty="0" err="1">
                <a:latin typeface="Consolas"/>
                <a:cs typeface="Consolas"/>
              </a:rPr>
              <a:t>setID</a:t>
            </a:r>
            <a:r>
              <a:rPr lang="en-US" sz="1800" dirty="0">
                <a:latin typeface="Consolas"/>
                <a:cs typeface="Consolas"/>
              </a:rPr>
              <a:t>();</a:t>
            </a:r>
            <a:br>
              <a:rPr lang="en-US" sz="1800" dirty="0">
                <a:latin typeface="Consolas"/>
                <a:cs typeface="Consolas"/>
              </a:rPr>
            </a:br>
            <a:r>
              <a:rPr lang="en-US" sz="1800" dirty="0">
                <a:latin typeface="Consolas"/>
                <a:cs typeface="Consolas"/>
              </a:rPr>
              <a:t>  </a:t>
            </a:r>
            <a:r>
              <a:rPr lang="en-US" sz="1800" dirty="0">
                <a:solidFill>
                  <a:schemeClr val="accent6">
                    <a:lumMod val="75000"/>
                  </a:schemeClr>
                </a:solidFill>
                <a:latin typeface="Consolas"/>
                <a:cs typeface="Consolas"/>
              </a:rPr>
              <a:t>public abstract </a:t>
            </a:r>
            <a:r>
              <a:rPr lang="en-US" sz="1800" dirty="0">
                <a:latin typeface="Consolas"/>
                <a:cs typeface="Consolas"/>
              </a:rPr>
              <a:t>void draw();</a:t>
            </a:r>
          </a:p>
          <a:p>
            <a:pPr marL="0" indent="0">
              <a:lnSpc>
                <a:spcPct val="90000"/>
              </a:lnSpc>
              <a:buNone/>
            </a:pPr>
            <a:r>
              <a:rPr lang="en-US" sz="1800" dirty="0">
                <a:latin typeface="Consolas"/>
                <a:cs typeface="Consolas"/>
              </a:rPr>
              <a:t>}</a:t>
            </a:r>
          </a:p>
          <a:p>
            <a:pPr marL="0" indent="0">
              <a:lnSpc>
                <a:spcPct val="90000"/>
              </a:lnSpc>
              <a:buNone/>
            </a:pPr>
            <a:endParaRPr lang="en-US" sz="1800" dirty="0">
              <a:latin typeface="Consolas"/>
              <a:cs typeface="Consolas"/>
            </a:endParaRPr>
          </a:p>
          <a:p>
            <a:pPr marL="0" indent="0">
              <a:lnSpc>
                <a:spcPct val="90000"/>
              </a:lnSpc>
              <a:buNone/>
            </a:pPr>
            <a:r>
              <a:rPr lang="en-US" sz="1800" dirty="0">
                <a:latin typeface="Consolas"/>
                <a:cs typeface="Consolas"/>
              </a:rPr>
              <a:t>interface </a:t>
            </a:r>
            <a:r>
              <a:rPr lang="en-US" sz="1800" dirty="0" err="1">
                <a:latin typeface="Consolas"/>
                <a:cs typeface="Consolas"/>
              </a:rPr>
              <a:t>MovingShape</a:t>
            </a:r>
            <a:r>
              <a:rPr lang="en-US" sz="1800" dirty="0">
                <a:latin typeface="Consolas"/>
                <a:cs typeface="Consolas"/>
              </a:rPr>
              <a:t> extends Shape {</a:t>
            </a:r>
          </a:p>
          <a:p>
            <a:pPr marL="0" indent="0">
              <a:lnSpc>
                <a:spcPct val="90000"/>
              </a:lnSpc>
              <a:buNone/>
            </a:pPr>
            <a:r>
              <a:rPr lang="en-US" sz="1800" dirty="0">
                <a:latin typeface="Consolas"/>
                <a:cs typeface="Consolas"/>
              </a:rPr>
              <a:t>  </a:t>
            </a:r>
            <a:r>
              <a:rPr lang="en-US" sz="1800" dirty="0">
                <a:solidFill>
                  <a:schemeClr val="accent6">
                    <a:lumMod val="75000"/>
                  </a:schemeClr>
                </a:solidFill>
                <a:latin typeface="Consolas"/>
                <a:cs typeface="Consolas"/>
              </a:rPr>
              <a:t>public abstract </a:t>
            </a:r>
            <a:r>
              <a:rPr lang="en-US" sz="1800" dirty="0">
                <a:latin typeface="Consolas"/>
                <a:cs typeface="Consolas"/>
              </a:rPr>
              <a:t>void move(Point p);</a:t>
            </a:r>
          </a:p>
          <a:p>
            <a:pPr marL="0" indent="0">
              <a:lnSpc>
                <a:spcPct val="90000"/>
              </a:lnSpc>
              <a:buNone/>
            </a:pPr>
            <a:r>
              <a:rPr lang="en-US" sz="1800" dirty="0">
                <a:latin typeface="Consolas"/>
                <a:cs typeface="Consolas"/>
              </a:rPr>
              <a:t>}</a:t>
            </a:r>
          </a:p>
          <a:p>
            <a:pPr marL="0" indent="0">
              <a:lnSpc>
                <a:spcPct val="90000"/>
              </a:lnSpc>
              <a:buNone/>
            </a:pPr>
            <a:endParaRPr lang="en-US" sz="1800" dirty="0">
              <a:latin typeface="Consolas"/>
              <a:cs typeface="Consolas"/>
            </a:endParaRPr>
          </a:p>
          <a:p>
            <a:pPr marL="0" indent="0">
              <a:buNone/>
            </a:pPr>
            <a:endParaRPr lang="en-IT" sz="1800" dirty="0"/>
          </a:p>
        </p:txBody>
      </p:sp>
      <p:sp>
        <p:nvSpPr>
          <p:cNvPr id="44033" name="Slide Number Placeholder 3"/>
          <p:cNvSpPr>
            <a:spLocks noGrp="1"/>
          </p:cNvSpPr>
          <p:nvPr>
            <p:ph type="sldNum" sz="quarter" idx="12"/>
          </p:nvPr>
        </p:nvSpPr>
        <p:spPr>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24C3E8C3-3685-2E40-A302-58278C5FCF76}" type="slidenum">
              <a:rPr lang="en-US" sz="1400">
                <a:latin typeface="Arial" charset="0"/>
              </a:rPr>
              <a:pPr/>
              <a:t>89</a:t>
            </a:fld>
            <a:endParaRPr lang="en-US" sz="1400">
              <a:latin typeface="Arial" charset="0"/>
            </a:endParaRPr>
          </a:p>
        </p:txBody>
      </p:sp>
    </p:spTree>
    <p:extLst>
      <p:ext uri="{BB962C8B-B14F-4D97-AF65-F5344CB8AC3E}">
        <p14:creationId xmlns:p14="http://schemas.microsoft.com/office/powerpoint/2010/main" val="3775477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Definition</a:t>
            </a:r>
          </a:p>
        </p:txBody>
      </p:sp>
      <p:sp>
        <p:nvSpPr>
          <p:cNvPr id="3" name="Content Placeholder 2"/>
          <p:cNvSpPr>
            <a:spLocks noGrp="1"/>
          </p:cNvSpPr>
          <p:nvPr>
            <p:ph sz="half" idx="1"/>
          </p:nvPr>
        </p:nvSpPr>
        <p:spPr/>
        <p:txBody>
          <a:bodyPr>
            <a:noAutofit/>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a:t>
            </a:r>
            <a:r>
              <a:rPr lang="it-IT" sz="1200" dirty="0">
                <a:solidFill>
                  <a:srgbClr val="00B050"/>
                </a:solidFill>
                <a:latin typeface="Consolas" panose="020B0609020204030204" pitchFamily="49" charset="0"/>
                <a:cs typeface="Consolas" panose="020B0609020204030204" pitchFamily="49" charset="0"/>
              </a:rPr>
              <a:t>Car</a:t>
            </a:r>
            <a:r>
              <a:rPr lang="it-IT" sz="1200" dirty="0">
                <a:latin typeface="Consolas" panose="020B0609020204030204" pitchFamily="49" charset="0"/>
                <a:cs typeface="Consolas" panose="020B0609020204030204" pitchFamily="49" charset="0"/>
              </a:rPr>
              <a:t> {</a:t>
            </a:r>
          </a:p>
          <a:p>
            <a:pPr marL="0" indent="0">
              <a:buNone/>
            </a:pP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boolean</a:t>
            </a: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isOn</a:t>
            </a:r>
            <a:r>
              <a:rPr lang="it-IT" sz="1200" dirty="0">
                <a:solidFill>
                  <a:srgbClr val="0070C0"/>
                </a:solidFill>
                <a:latin typeface="Consolas" panose="020B0609020204030204" pitchFamily="49" charset="0"/>
                <a:cs typeface="Consolas" panose="020B0609020204030204" pitchFamily="49" charset="0"/>
              </a:rPr>
              <a:t>;</a:t>
            </a:r>
          </a:p>
          <a:p>
            <a:pPr marL="0" indent="0">
              <a:buNone/>
            </a:pP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String</a:t>
            </a:r>
            <a:r>
              <a:rPr lang="it-IT" sz="1200" dirty="0">
                <a:solidFill>
                  <a:srgbClr val="0070C0"/>
                </a:solidFill>
                <a:latin typeface="Consolas" panose="020B0609020204030204" pitchFamily="49" charset="0"/>
                <a:cs typeface="Consolas" panose="020B0609020204030204" pitchFamily="49" charset="0"/>
              </a:rPr>
              <a:t> brand;</a:t>
            </a:r>
          </a:p>
          <a:p>
            <a:pPr marL="0" indent="0">
              <a:buNone/>
            </a:pP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String</a:t>
            </a:r>
            <a:r>
              <a:rPr lang="it-IT" sz="1200" dirty="0">
                <a:solidFill>
                  <a:srgbClr val="0070C0"/>
                </a:solidFill>
                <a:latin typeface="Consolas" panose="020B0609020204030204" pitchFamily="49" charset="0"/>
                <a:cs typeface="Consolas" panose="020B0609020204030204" pitchFamily="49" charset="0"/>
              </a:rPr>
              <a:t> color;</a:t>
            </a:r>
          </a:p>
          <a:p>
            <a:pPr marL="0" indent="0">
              <a:buNone/>
            </a:pPr>
            <a:r>
              <a:rPr lang="it-IT" sz="1200" dirty="0">
                <a:solidFill>
                  <a:srgbClr val="FF0000"/>
                </a:solidFill>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Constructor</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method</a:t>
            </a:r>
            <a:r>
              <a:rPr lang="it-IT" sz="1200" dirty="0">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public Car(</a:t>
            </a:r>
            <a:r>
              <a:rPr lang="it-IT" sz="1200" dirty="0" err="1">
                <a:solidFill>
                  <a:srgbClr val="FF0000"/>
                </a:solidFill>
                <a:latin typeface="Consolas" panose="020B0609020204030204" pitchFamily="49" charset="0"/>
                <a:cs typeface="Consolas" panose="020B0609020204030204" pitchFamily="49" charset="0"/>
              </a:rPr>
              <a:t>boolean</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String</a:t>
            </a:r>
            <a:r>
              <a:rPr lang="it-IT" sz="1200" dirty="0">
                <a:solidFill>
                  <a:srgbClr val="FF0000"/>
                </a:solidFill>
                <a:latin typeface="Consolas" panose="020B0609020204030204" pitchFamily="49" charset="0"/>
                <a:cs typeface="Consolas" panose="020B0609020204030204" pitchFamily="49" charset="0"/>
              </a:rPr>
              <a:t> brand, </a:t>
            </a:r>
            <a:r>
              <a:rPr lang="it-IT" sz="1200" dirty="0" err="1">
                <a:solidFill>
                  <a:srgbClr val="FF0000"/>
                </a:solidFill>
                <a:latin typeface="Consolas" panose="020B0609020204030204" pitchFamily="49" charset="0"/>
                <a:cs typeface="Consolas" panose="020B0609020204030204" pitchFamily="49" charset="0"/>
              </a:rPr>
              <a:t>String</a:t>
            </a:r>
            <a:r>
              <a:rPr lang="it-IT" sz="1200" dirty="0">
                <a:solidFill>
                  <a:srgbClr val="FF0000"/>
                </a:solidFill>
                <a:latin typeface="Consolas" panose="020B0609020204030204" pitchFamily="49" charset="0"/>
                <a:cs typeface="Consolas" panose="020B0609020204030204" pitchFamily="49" charset="0"/>
              </a:rPr>
              <a:t> color)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this.isOn</a:t>
            </a:r>
            <a:r>
              <a:rPr lang="it-IT" sz="1200" dirty="0">
                <a:solidFill>
                  <a:srgbClr val="FF0000"/>
                </a:solidFill>
                <a:latin typeface="Consolas" panose="020B0609020204030204" pitchFamily="49" charset="0"/>
                <a:cs typeface="Consolas" panose="020B0609020204030204" pitchFamily="49" charset="0"/>
              </a:rPr>
              <a:t> =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this.brand</a:t>
            </a:r>
            <a:r>
              <a:rPr lang="it-IT" sz="1200" dirty="0">
                <a:solidFill>
                  <a:srgbClr val="FF0000"/>
                </a:solidFill>
                <a:latin typeface="Consolas" panose="020B0609020204030204" pitchFamily="49" charset="0"/>
                <a:cs typeface="Consolas" panose="020B0609020204030204" pitchFamily="49" charset="0"/>
              </a:rPr>
              <a:t> = brand;</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this.color</a:t>
            </a:r>
            <a:r>
              <a:rPr lang="it-IT" sz="1200" dirty="0">
                <a:solidFill>
                  <a:srgbClr val="FF0000"/>
                </a:solidFill>
                <a:latin typeface="Consolas" panose="020B0609020204030204" pitchFamily="49" charset="0"/>
                <a:cs typeface="Consolas" panose="020B0609020204030204" pitchFamily="49" charset="0"/>
              </a:rPr>
              <a:t> = color;</a:t>
            </a:r>
          </a:p>
          <a:p>
            <a:pPr marL="0" indent="0">
              <a:buNone/>
            </a:pP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Getters</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methods</a:t>
            </a:r>
            <a:r>
              <a:rPr lang="it-IT" sz="1200" dirty="0">
                <a:latin typeface="Consolas" panose="020B0609020204030204" pitchFamily="49" charset="0"/>
                <a:cs typeface="Consolas" panose="020B0609020204030204" pitchFamily="49" charset="0"/>
              </a:rPr>
              <a:t> */</a:t>
            </a:r>
            <a:endParaRPr lang="en-GB" sz="1200" dirty="0">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public String </a:t>
            </a:r>
            <a:r>
              <a:rPr lang="en-GB" sz="1200" dirty="0" err="1">
                <a:solidFill>
                  <a:srgbClr val="FF0000"/>
                </a:solidFill>
                <a:latin typeface="Consolas" panose="020B0609020204030204" pitchFamily="49" charset="0"/>
                <a:cs typeface="Consolas" panose="020B0609020204030204" pitchFamily="49" charset="0"/>
              </a:rPr>
              <a:t>getBrand</a:t>
            </a:r>
            <a:r>
              <a:rPr lang="en-GB" sz="1200" dirty="0">
                <a:solidFill>
                  <a:srgbClr val="FF0000"/>
                </a:solidFill>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return brand;</a:t>
            </a:r>
          </a:p>
          <a:p>
            <a:pPr marL="0" indent="0">
              <a:buNone/>
            </a:pPr>
            <a:r>
              <a:rPr lang="en-GB" sz="1200" dirty="0">
                <a:solidFill>
                  <a:srgbClr val="FF0000"/>
                </a:solidFill>
                <a:latin typeface="Consolas" panose="020B0609020204030204" pitchFamily="49" charset="0"/>
                <a:cs typeface="Consolas" panose="020B0609020204030204" pitchFamily="49" charset="0"/>
              </a:rPr>
              <a:t>  }</a:t>
            </a:r>
          </a:p>
          <a:p>
            <a:pPr marL="0" indent="0">
              <a:buNone/>
            </a:pPr>
            <a:endParaRPr lang="en-GB"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public String </a:t>
            </a:r>
            <a:r>
              <a:rPr lang="en-GB" sz="1200" dirty="0" err="1">
                <a:solidFill>
                  <a:srgbClr val="FF0000"/>
                </a:solidFill>
                <a:latin typeface="Consolas" panose="020B0609020204030204" pitchFamily="49" charset="0"/>
                <a:cs typeface="Consolas" panose="020B0609020204030204" pitchFamily="49" charset="0"/>
              </a:rPr>
              <a:t>getColor</a:t>
            </a:r>
            <a:r>
              <a:rPr lang="en-GB" sz="1200" dirty="0">
                <a:solidFill>
                  <a:srgbClr val="FF0000"/>
                </a:solidFill>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return </a:t>
            </a:r>
            <a:r>
              <a:rPr lang="en-GB" sz="1200" dirty="0" err="1">
                <a:solidFill>
                  <a:srgbClr val="FF0000"/>
                </a:solidFill>
                <a:latin typeface="Consolas" panose="020B0609020204030204" pitchFamily="49" charset="0"/>
                <a:cs typeface="Consolas" panose="020B0609020204030204" pitchFamily="49" charset="0"/>
              </a:rPr>
              <a:t>color</a:t>
            </a:r>
            <a:r>
              <a:rPr lang="en-GB" sz="1200" dirty="0">
                <a:solidFill>
                  <a:srgbClr val="FF0000"/>
                </a:solidFill>
                <a:latin typeface="Consolas" panose="020B0609020204030204" pitchFamily="49" charset="0"/>
                <a:cs typeface="Consolas" panose="020B0609020204030204" pitchFamily="49" charset="0"/>
              </a:rPr>
              <a:t>;</a:t>
            </a: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solidFill>
                <a:srgbClr val="FF0000"/>
              </a:solidFill>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FEBF0386-DE3F-A244-A952-CBF7D55E2F5D}"/>
              </a:ext>
            </a:extLst>
          </p:cNvPr>
          <p:cNvSpPr>
            <a:spLocks noGrp="1"/>
          </p:cNvSpPr>
          <p:nvPr>
            <p:ph sz="half" idx="2"/>
          </p:nvPr>
        </p:nvSpPr>
        <p:spPr/>
        <p:txBody>
          <a:bodyPr>
            <a:noAutofit/>
          </a:bodyPr>
          <a:lstStyle/>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Setter </a:t>
            </a:r>
            <a:r>
              <a:rPr lang="it-IT" sz="1200" dirty="0" err="1">
                <a:latin typeface="Consolas" panose="020B0609020204030204" pitchFamily="49" charset="0"/>
                <a:cs typeface="Consolas" panose="020B0609020204030204" pitchFamily="49" charset="0"/>
              </a:rPr>
              <a:t>methods</a:t>
            </a:r>
            <a:r>
              <a:rPr lang="it-IT" sz="1200" dirty="0">
                <a:latin typeface="Consolas" panose="020B0609020204030204" pitchFamily="49" charset="0"/>
                <a:cs typeface="Consolas" panose="020B0609020204030204" pitchFamily="49" charset="0"/>
              </a:rPr>
              <a:t> */</a:t>
            </a:r>
            <a:r>
              <a:rPr lang="en-GB" sz="1200" dirty="0">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public void </a:t>
            </a:r>
            <a:r>
              <a:rPr lang="en-GB" sz="1200" dirty="0" err="1">
                <a:solidFill>
                  <a:srgbClr val="FF0000"/>
                </a:solidFill>
                <a:latin typeface="Consolas" panose="020B0609020204030204" pitchFamily="49" charset="0"/>
                <a:cs typeface="Consolas" panose="020B0609020204030204" pitchFamily="49" charset="0"/>
              </a:rPr>
              <a:t>setBrand</a:t>
            </a:r>
            <a:r>
              <a:rPr lang="en-GB" sz="1200" dirty="0">
                <a:solidFill>
                  <a:srgbClr val="FF0000"/>
                </a:solidFill>
                <a:latin typeface="Consolas" panose="020B0609020204030204" pitchFamily="49" charset="0"/>
                <a:cs typeface="Consolas" panose="020B0609020204030204" pitchFamily="49" charset="0"/>
              </a:rPr>
              <a:t>(String brand) {</a:t>
            </a: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en-GB" sz="1200" dirty="0" err="1">
                <a:solidFill>
                  <a:srgbClr val="FF0000"/>
                </a:solidFill>
                <a:latin typeface="Consolas" panose="020B0609020204030204" pitchFamily="49" charset="0"/>
                <a:cs typeface="Consolas" panose="020B0609020204030204" pitchFamily="49" charset="0"/>
              </a:rPr>
              <a:t>this.brand</a:t>
            </a:r>
            <a:r>
              <a:rPr lang="en-GB" sz="1200" dirty="0">
                <a:solidFill>
                  <a:srgbClr val="FF0000"/>
                </a:solidFill>
                <a:latin typeface="Consolas" panose="020B0609020204030204" pitchFamily="49" charset="0"/>
                <a:cs typeface="Consolas" panose="020B0609020204030204" pitchFamily="49" charset="0"/>
              </a:rPr>
              <a:t> = brand;</a:t>
            </a:r>
          </a:p>
          <a:p>
            <a:pPr marL="0" indent="0">
              <a:buNone/>
            </a:pPr>
            <a:r>
              <a:rPr lang="en-GB" sz="1200" dirty="0">
                <a:solidFill>
                  <a:srgbClr val="FF0000"/>
                </a:solidFill>
                <a:latin typeface="Consolas" panose="020B0609020204030204" pitchFamily="49" charset="0"/>
                <a:cs typeface="Consolas" panose="020B0609020204030204" pitchFamily="49" charset="0"/>
              </a:rPr>
              <a:t>  }</a:t>
            </a:r>
          </a:p>
          <a:p>
            <a:pPr marL="0" indent="0">
              <a:buNone/>
            </a:pPr>
            <a:endParaRPr lang="en-GB"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public void </a:t>
            </a:r>
            <a:r>
              <a:rPr lang="en-GB" sz="1200" dirty="0" err="1">
                <a:solidFill>
                  <a:srgbClr val="FF0000"/>
                </a:solidFill>
                <a:latin typeface="Consolas" panose="020B0609020204030204" pitchFamily="49" charset="0"/>
                <a:cs typeface="Consolas" panose="020B0609020204030204" pitchFamily="49" charset="0"/>
              </a:rPr>
              <a:t>setColor</a:t>
            </a:r>
            <a:r>
              <a:rPr lang="en-GB" sz="1200" dirty="0">
                <a:solidFill>
                  <a:srgbClr val="FF0000"/>
                </a:solidFill>
                <a:latin typeface="Consolas" panose="020B0609020204030204" pitchFamily="49" charset="0"/>
                <a:cs typeface="Consolas" panose="020B0609020204030204" pitchFamily="49" charset="0"/>
              </a:rPr>
              <a:t>(String </a:t>
            </a:r>
            <a:r>
              <a:rPr lang="en-GB" sz="1200" dirty="0" err="1">
                <a:solidFill>
                  <a:srgbClr val="FF0000"/>
                </a:solidFill>
                <a:latin typeface="Consolas" panose="020B0609020204030204" pitchFamily="49" charset="0"/>
                <a:cs typeface="Consolas" panose="020B0609020204030204" pitchFamily="49" charset="0"/>
              </a:rPr>
              <a:t>color</a:t>
            </a:r>
            <a:r>
              <a:rPr lang="en-GB" sz="1200" dirty="0">
                <a:solidFill>
                  <a:srgbClr val="FF0000"/>
                </a:solidFill>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en-GB" sz="1200" dirty="0" err="1">
                <a:solidFill>
                  <a:srgbClr val="FF0000"/>
                </a:solidFill>
                <a:latin typeface="Consolas" panose="020B0609020204030204" pitchFamily="49" charset="0"/>
                <a:cs typeface="Consolas" panose="020B0609020204030204" pitchFamily="49" charset="0"/>
              </a:rPr>
              <a:t>this.color</a:t>
            </a:r>
            <a:r>
              <a:rPr lang="en-GB" sz="1200" dirty="0">
                <a:solidFill>
                  <a:srgbClr val="FF0000"/>
                </a:solidFill>
                <a:latin typeface="Consolas" panose="020B0609020204030204" pitchFamily="49" charset="0"/>
                <a:cs typeface="Consolas" panose="020B0609020204030204" pitchFamily="49" charset="0"/>
              </a:rPr>
              <a:t> = </a:t>
            </a:r>
            <a:r>
              <a:rPr lang="en-GB" sz="1200" dirty="0" err="1">
                <a:solidFill>
                  <a:srgbClr val="FF0000"/>
                </a:solidFill>
                <a:latin typeface="Consolas" panose="020B0609020204030204" pitchFamily="49" charset="0"/>
                <a:cs typeface="Consolas" panose="020B0609020204030204" pitchFamily="49" charset="0"/>
              </a:rPr>
              <a:t>color</a:t>
            </a:r>
            <a:r>
              <a:rPr lang="en-GB" sz="1200" dirty="0">
                <a:solidFill>
                  <a:srgbClr val="FF0000"/>
                </a:solidFill>
                <a:latin typeface="Consolas" panose="020B0609020204030204" pitchFamily="49" charset="0"/>
                <a:cs typeface="Consolas" panose="020B0609020204030204" pitchFamily="49" charset="0"/>
              </a:rPr>
              <a:t>;</a:t>
            </a:r>
          </a:p>
          <a:p>
            <a:pPr marL="0" indent="0">
              <a:buNone/>
            </a:pPr>
            <a:r>
              <a:rPr lang="en-GB" sz="1200" dirty="0">
                <a:solidFill>
                  <a:srgbClr val="FF0000"/>
                </a:solidFill>
                <a:latin typeface="Consolas" panose="020B0609020204030204" pitchFamily="49" charset="0"/>
                <a:cs typeface="Consolas" panose="020B0609020204030204" pitchFamily="49" charset="0"/>
              </a:rPr>
              <a:t>  } </a:t>
            </a: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solidFill>
                <a:srgbClr val="FF0000"/>
              </a:solidFill>
              <a:latin typeface="Consolas" panose="020B0609020204030204" pitchFamily="49" charset="0"/>
              <a:cs typeface="Consolas" panose="020B0609020204030204" pitchFamily="49" charset="0"/>
            </a:endParaRP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User </a:t>
            </a:r>
            <a:r>
              <a:rPr lang="it-IT" sz="1200" dirty="0" err="1">
                <a:latin typeface="Consolas" panose="020B0609020204030204" pitchFamily="49" charset="0"/>
                <a:cs typeface="Consolas" panose="020B0609020204030204" pitchFamily="49" charset="0"/>
              </a:rPr>
              <a:t>methods</a:t>
            </a:r>
            <a:r>
              <a:rPr lang="it-IT" sz="1200" dirty="0">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void</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turnOff</a:t>
            </a:r>
            <a:r>
              <a:rPr lang="it-IT" sz="1200" dirty="0">
                <a:solidFill>
                  <a:srgbClr val="FF0000"/>
                </a:solidFill>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 = false;</a:t>
            </a:r>
          </a:p>
          <a:p>
            <a:pPr marL="0" indent="0">
              <a:buNone/>
            </a:pP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void</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turnOn</a:t>
            </a:r>
            <a:r>
              <a:rPr lang="it-IT" sz="1200" dirty="0">
                <a:solidFill>
                  <a:srgbClr val="FF0000"/>
                </a:solidFill>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 = false;</a:t>
            </a:r>
          </a:p>
          <a:p>
            <a:pPr marL="0" indent="0">
              <a:buNone/>
            </a:pPr>
            <a:r>
              <a:rPr lang="it-IT" sz="1200" dirty="0">
                <a:solidFill>
                  <a:srgbClr val="FF0000"/>
                </a:solidFill>
                <a:latin typeface="Consolas" panose="020B0609020204030204" pitchFamily="49" charset="0"/>
                <a:cs typeface="Consolas" panose="020B0609020204030204" pitchFamily="49" charset="0"/>
              </a:rPr>
              <a:t>  }</a:t>
            </a:r>
            <a:endParaRPr lang="it-IT" sz="1200" dirty="0">
              <a:latin typeface="Consolas" panose="020B0609020204030204" pitchFamily="49" charset="0"/>
              <a:cs typeface="Consolas" panose="020B0609020204030204" pitchFamily="49" charset="0"/>
            </a:endParaRPr>
          </a:p>
          <a:p>
            <a:pPr marL="0" indent="0">
              <a:buNone/>
            </a:pPr>
            <a:endParaRPr lang="en-GB"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latin typeface="Consolas" panose="020B0609020204030204" pitchFamily="49" charset="0"/>
                <a:cs typeface="Consolas" panose="020B0609020204030204" pitchFamily="49" charset="0"/>
              </a:rPr>
              <a:t>}</a:t>
            </a:r>
            <a:endParaRPr lang="en-IT" sz="12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9</a:t>
            </a:fld>
            <a:endParaRPr lang="it-IT" dirty="0"/>
          </a:p>
        </p:txBody>
      </p:sp>
    </p:spTree>
    <p:extLst>
      <p:ext uri="{BB962C8B-B14F-4D97-AF65-F5344CB8AC3E}">
        <p14:creationId xmlns:p14="http://schemas.microsoft.com/office/powerpoint/2010/main" val="23575305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B9822-DD0C-FA4C-9332-ED36122A5309}"/>
              </a:ext>
            </a:extLst>
          </p:cNvPr>
          <p:cNvSpPr>
            <a:spLocks noGrp="1"/>
          </p:cNvSpPr>
          <p:nvPr>
            <p:ph type="title"/>
          </p:nvPr>
        </p:nvSpPr>
        <p:spPr/>
        <p:txBody>
          <a:bodyPr/>
          <a:lstStyle/>
          <a:p>
            <a:r>
              <a:rPr lang="it-IT" dirty="0" err="1"/>
              <a:t>Interfaces</a:t>
            </a:r>
            <a:endParaRPr lang="it-IT" dirty="0"/>
          </a:p>
        </p:txBody>
      </p:sp>
      <p:sp>
        <p:nvSpPr>
          <p:cNvPr id="3" name="Content Placeholder 2">
            <a:extLst>
              <a:ext uri="{FF2B5EF4-FFF2-40B4-BE49-F238E27FC236}">
                <a16:creationId xmlns:a16="http://schemas.microsoft.com/office/drawing/2014/main" id="{BDDC6A55-75CC-DD4A-B58A-18929B5E6528}"/>
              </a:ext>
            </a:extLst>
          </p:cNvPr>
          <p:cNvSpPr>
            <a:spLocks noGrp="1"/>
          </p:cNvSpPr>
          <p:nvPr>
            <p:ph sz="half" idx="1"/>
          </p:nvPr>
        </p:nvSpPr>
        <p:spPr/>
        <p:txBody>
          <a:bodyPr>
            <a:normAutofit/>
          </a:bodyPr>
          <a:lstStyle/>
          <a:p>
            <a:r>
              <a:rPr lang="en-US" sz="1800" dirty="0">
                <a:solidFill>
                  <a:schemeClr val="accent6">
                    <a:lumMod val="75000"/>
                  </a:schemeClr>
                </a:solidFill>
                <a:cs typeface="Calibri"/>
              </a:rPr>
              <a:t>Interfaces can be partially implemented in abstract classes</a:t>
            </a:r>
            <a:r>
              <a:rPr lang="en-US" sz="1800" dirty="0">
                <a:cs typeface="Calibri"/>
              </a:rPr>
              <a:t>. The approach provides both </a:t>
            </a:r>
            <a:r>
              <a:rPr lang="en-US" sz="1800" dirty="0">
                <a:solidFill>
                  <a:schemeClr val="accent6">
                    <a:lumMod val="75000"/>
                  </a:schemeClr>
                </a:solidFill>
                <a:cs typeface="Calibri"/>
              </a:rPr>
              <a:t>abstract concepts and reduced code repetition. </a:t>
            </a:r>
          </a:p>
          <a:p>
            <a:r>
              <a:rPr lang="en-US" sz="1800" dirty="0">
                <a:cs typeface="Calibri"/>
              </a:rPr>
              <a:t>Widely used inside the Java API</a:t>
            </a:r>
          </a:p>
        </p:txBody>
      </p:sp>
      <p:sp>
        <p:nvSpPr>
          <p:cNvPr id="5" name="Content Placeholder 4">
            <a:extLst>
              <a:ext uri="{FF2B5EF4-FFF2-40B4-BE49-F238E27FC236}">
                <a16:creationId xmlns:a16="http://schemas.microsoft.com/office/drawing/2014/main" id="{CC52F919-387C-6044-808D-B9FD1231FC98}"/>
              </a:ext>
            </a:extLst>
          </p:cNvPr>
          <p:cNvSpPr>
            <a:spLocks noGrp="1"/>
          </p:cNvSpPr>
          <p:nvPr>
            <p:ph sz="half" idx="2"/>
          </p:nvPr>
        </p:nvSpPr>
        <p:spPr/>
        <p:txBody>
          <a:bodyPr>
            <a:normAutofit/>
          </a:bodyPr>
          <a:lstStyle/>
          <a:p>
            <a:pPr marL="0" indent="0">
              <a:lnSpc>
                <a:spcPct val="90000"/>
              </a:lnSpc>
              <a:buNone/>
            </a:pPr>
            <a:r>
              <a:rPr lang="en-US" sz="1400" dirty="0">
                <a:latin typeface="Consolas"/>
                <a:cs typeface="Consolas"/>
              </a:rPr>
              <a:t>interface Shape {</a:t>
            </a:r>
          </a:p>
          <a:p>
            <a:pPr marL="0" indent="0">
              <a:lnSpc>
                <a:spcPct val="90000"/>
              </a:lnSpc>
              <a:buNone/>
            </a:pPr>
            <a:r>
              <a:rPr lang="en-US" sz="1400" dirty="0">
                <a:latin typeface="Consolas"/>
                <a:cs typeface="Consolas"/>
              </a:rPr>
              <a:t>  </a:t>
            </a:r>
            <a:r>
              <a:rPr lang="en-US" sz="1400" dirty="0">
                <a:solidFill>
                  <a:schemeClr val="accent6">
                    <a:lumMod val="75000"/>
                  </a:schemeClr>
                </a:solidFill>
                <a:latin typeface="Consolas"/>
                <a:cs typeface="Consolas"/>
              </a:rPr>
              <a:t>public abstract </a:t>
            </a:r>
            <a:r>
              <a:rPr lang="en-US" sz="1400" dirty="0">
                <a:latin typeface="Consolas"/>
                <a:cs typeface="Consolas"/>
              </a:rPr>
              <a:t>void </a:t>
            </a:r>
            <a:r>
              <a:rPr lang="en-US" sz="1400" dirty="0" err="1">
                <a:latin typeface="Consolas"/>
                <a:cs typeface="Consolas"/>
              </a:rPr>
              <a:t>setID</a:t>
            </a:r>
            <a:r>
              <a:rPr lang="en-US" sz="1400" dirty="0">
                <a:latin typeface="Consolas"/>
                <a:cs typeface="Consolas"/>
              </a:rPr>
              <a:t>();</a:t>
            </a:r>
            <a:br>
              <a:rPr lang="en-US" sz="1400" dirty="0">
                <a:latin typeface="Consolas"/>
                <a:cs typeface="Consolas"/>
              </a:rPr>
            </a:br>
            <a:r>
              <a:rPr lang="en-US" sz="1400" dirty="0">
                <a:latin typeface="Consolas"/>
                <a:cs typeface="Consolas"/>
              </a:rPr>
              <a:t>  </a:t>
            </a:r>
            <a:r>
              <a:rPr lang="en-US" sz="1400" dirty="0">
                <a:solidFill>
                  <a:schemeClr val="accent6">
                    <a:lumMod val="75000"/>
                  </a:schemeClr>
                </a:solidFill>
                <a:latin typeface="Consolas"/>
                <a:cs typeface="Consolas"/>
              </a:rPr>
              <a:t>public abstract </a:t>
            </a:r>
            <a:r>
              <a:rPr lang="en-US" sz="1400" dirty="0">
                <a:latin typeface="Consolas"/>
                <a:cs typeface="Consolas"/>
              </a:rPr>
              <a:t>void draw();</a:t>
            </a:r>
          </a:p>
          <a:p>
            <a:pPr marL="0" indent="0">
              <a:lnSpc>
                <a:spcPct val="90000"/>
              </a:lnSpc>
              <a:buNone/>
            </a:pP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abstract class </a:t>
            </a:r>
            <a:r>
              <a:rPr lang="en-US" sz="1400" dirty="0" err="1">
                <a:latin typeface="Consolas"/>
                <a:cs typeface="Consolas"/>
              </a:rPr>
              <a:t>AbstractShape</a:t>
            </a:r>
            <a:r>
              <a:rPr lang="en-US" sz="1400" dirty="0">
                <a:latin typeface="Consolas"/>
                <a:cs typeface="Consolas"/>
              </a:rPr>
              <a:t> </a:t>
            </a:r>
            <a:r>
              <a:rPr lang="en-US" sz="1400" dirty="0">
                <a:solidFill>
                  <a:schemeClr val="accent6">
                    <a:lumMod val="75000"/>
                  </a:schemeClr>
                </a:solidFill>
                <a:latin typeface="Consolas"/>
                <a:cs typeface="Consolas"/>
              </a:rPr>
              <a:t>implements</a:t>
            </a:r>
            <a:r>
              <a:rPr lang="en-US" sz="1400" dirty="0">
                <a:latin typeface="Consolas"/>
                <a:cs typeface="Consolas"/>
              </a:rPr>
              <a:t>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 . };</a:t>
            </a:r>
            <a:br>
              <a:rPr lang="en-US" sz="1400" dirty="0">
                <a:latin typeface="Consolas"/>
                <a:cs typeface="Consolas"/>
              </a:rPr>
            </a:br>
            <a:r>
              <a:rPr lang="en-US" sz="1400" dirty="0">
                <a:latin typeface="Consolas"/>
                <a:cs typeface="Consolas"/>
              </a:rPr>
              <a:t>    abstract void draw();</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Star </a:t>
            </a:r>
            <a:r>
              <a:rPr lang="en-US" sz="1400" dirty="0">
                <a:solidFill>
                  <a:schemeClr val="accent6">
                    <a:lumMod val="75000"/>
                  </a:schemeClr>
                </a:solidFill>
                <a:latin typeface="Consolas"/>
                <a:cs typeface="Consolas"/>
              </a:rPr>
              <a:t>extends</a:t>
            </a:r>
            <a:r>
              <a:rPr lang="en-US" sz="1400" dirty="0">
                <a:latin typeface="Consolas"/>
                <a:cs typeface="Consolas"/>
              </a:rPr>
              <a:t> </a:t>
            </a:r>
            <a:r>
              <a:rPr lang="en-US" sz="1400" dirty="0" err="1">
                <a:latin typeface="Consolas"/>
                <a:cs typeface="Consolas"/>
              </a:rPr>
              <a:t>AbstractShape</a:t>
            </a:r>
            <a:r>
              <a:rPr lang="en-US" sz="1400" dirty="0">
                <a:latin typeface="Consolas"/>
                <a:cs typeface="Consolas"/>
              </a:rPr>
              <a:t> {</a:t>
            </a:r>
            <a:br>
              <a:rPr lang="en-US" sz="1400" dirty="0">
                <a:latin typeface="Consolas"/>
                <a:cs typeface="Consolas"/>
              </a:rPr>
            </a:br>
            <a:r>
              <a:rPr lang="en-US" sz="1400" dirty="0">
                <a:latin typeface="Consolas"/>
                <a:cs typeface="Consolas"/>
              </a:rPr>
              <a:t>    void draw() { ... }</a:t>
            </a:r>
            <a:br>
              <a:rPr lang="en-US" sz="1400" dirty="0">
                <a:latin typeface="Consolas"/>
                <a:cs typeface="Consolas"/>
              </a:rPr>
            </a:br>
            <a:r>
              <a:rPr lang="en-US" sz="1400" dirty="0">
                <a:latin typeface="Consolas"/>
                <a:cs typeface="Consolas"/>
              </a:rPr>
              <a:t>    ...</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Circle </a:t>
            </a:r>
            <a:r>
              <a:rPr lang="en-US" sz="1400" dirty="0">
                <a:solidFill>
                  <a:schemeClr val="accent6">
                    <a:lumMod val="75000"/>
                  </a:schemeClr>
                </a:solidFill>
                <a:latin typeface="Consolas"/>
                <a:cs typeface="Consolas"/>
              </a:rPr>
              <a:t>extends</a:t>
            </a:r>
            <a:r>
              <a:rPr lang="en-US" sz="1400" dirty="0">
                <a:latin typeface="Consolas"/>
                <a:cs typeface="Consolas"/>
              </a:rPr>
              <a:t> </a:t>
            </a:r>
            <a:r>
              <a:rPr lang="en-US" sz="1400" dirty="0" err="1">
                <a:latin typeface="Consolas"/>
                <a:cs typeface="Consolas"/>
              </a:rPr>
              <a:t>AbstractShape</a:t>
            </a:r>
            <a:r>
              <a:rPr lang="en-US" sz="1400" dirty="0">
                <a:latin typeface="Consolas"/>
                <a:cs typeface="Consolas"/>
              </a:rPr>
              <a:t> {</a:t>
            </a:r>
            <a:br>
              <a:rPr lang="en-US" sz="1400" dirty="0">
                <a:latin typeface="Consolas"/>
                <a:cs typeface="Consolas"/>
              </a:rPr>
            </a:br>
            <a:r>
              <a:rPr lang="en-US" sz="1400" dirty="0">
                <a:latin typeface="Consolas"/>
                <a:cs typeface="Consolas"/>
              </a:rPr>
              <a:t>    void draw() { ... }</a:t>
            </a:r>
            <a:br>
              <a:rPr lang="en-US" sz="1400" dirty="0">
                <a:latin typeface="Consolas"/>
                <a:cs typeface="Consolas"/>
              </a:rPr>
            </a:br>
            <a:r>
              <a:rPr lang="en-US" sz="1400" dirty="0">
                <a:latin typeface="Consolas"/>
                <a:cs typeface="Consolas"/>
              </a:rPr>
              <a:t>    ...</a:t>
            </a:r>
            <a:br>
              <a:rPr lang="en-US" sz="1400" dirty="0">
                <a:latin typeface="Consolas"/>
                <a:cs typeface="Consolas"/>
              </a:rPr>
            </a:br>
            <a:r>
              <a:rPr lang="en-US" sz="1400" dirty="0">
                <a:latin typeface="Consolas"/>
                <a:cs typeface="Consolas"/>
              </a:rPr>
              <a:t>}</a:t>
            </a:r>
          </a:p>
          <a:p>
            <a:endParaRPr lang="it-IT" sz="1400" dirty="0"/>
          </a:p>
          <a:p>
            <a:pPr marL="0" indent="0">
              <a:buNone/>
            </a:pPr>
            <a:endParaRPr lang="it-IT" sz="1400" dirty="0"/>
          </a:p>
        </p:txBody>
      </p:sp>
      <p:sp>
        <p:nvSpPr>
          <p:cNvPr id="9" name="TextBox 8">
            <a:extLst>
              <a:ext uri="{FF2B5EF4-FFF2-40B4-BE49-F238E27FC236}">
                <a16:creationId xmlns:a16="http://schemas.microsoft.com/office/drawing/2014/main" id="{1E64AD6F-EB50-6D47-B98A-EDD30881412F}"/>
              </a:ext>
            </a:extLst>
          </p:cNvPr>
          <p:cNvSpPr txBox="1"/>
          <p:nvPr/>
        </p:nvSpPr>
        <p:spPr>
          <a:xfrm>
            <a:off x="9815938" y="5327395"/>
            <a:ext cx="1500924" cy="646331"/>
          </a:xfrm>
          <a:prstGeom prst="rect">
            <a:avLst/>
          </a:prstGeom>
          <a:noFill/>
        </p:spPr>
        <p:txBody>
          <a:bodyPr wrap="none" rtlCol="0">
            <a:spAutoFit/>
          </a:bodyPr>
          <a:lstStyle/>
          <a:p>
            <a:r>
              <a:rPr lang="it-IT" i="1" dirty="0" err="1">
                <a:solidFill>
                  <a:schemeClr val="accent6">
                    <a:lumMod val="75000"/>
                  </a:schemeClr>
                </a:solidFill>
              </a:rPr>
              <a:t>Implemented</a:t>
            </a:r>
            <a:r>
              <a:rPr lang="it-IT" i="1" dirty="0">
                <a:solidFill>
                  <a:schemeClr val="accent6">
                    <a:lumMod val="75000"/>
                  </a:schemeClr>
                </a:solidFill>
              </a:rPr>
              <a:t> </a:t>
            </a:r>
          </a:p>
          <a:p>
            <a:r>
              <a:rPr lang="it-IT" i="1" dirty="0" err="1">
                <a:solidFill>
                  <a:schemeClr val="accent6">
                    <a:lumMod val="75000"/>
                  </a:schemeClr>
                </a:solidFill>
              </a:rPr>
              <a:t>concepts</a:t>
            </a:r>
            <a:endParaRPr lang="it-IT" i="1" dirty="0">
              <a:solidFill>
                <a:schemeClr val="accent6">
                  <a:lumMod val="75000"/>
                </a:schemeClr>
              </a:solidFill>
            </a:endParaRPr>
          </a:p>
        </p:txBody>
      </p:sp>
      <p:sp>
        <p:nvSpPr>
          <p:cNvPr id="10" name="Slide Number Placeholder 3">
            <a:extLst>
              <a:ext uri="{FF2B5EF4-FFF2-40B4-BE49-F238E27FC236}">
                <a16:creationId xmlns:a16="http://schemas.microsoft.com/office/drawing/2014/main" id="{DBC27C2B-4D33-534D-8CC2-153AA4384156}"/>
              </a:ext>
            </a:extLst>
          </p:cNvPr>
          <p:cNvSpPr txBox="1">
            <a:spLocks/>
          </p:cNvSpPr>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90</a:t>
            </a:fld>
            <a:endParaRPr lang="en-US" sz="1400" dirty="0">
              <a:latin typeface="Arial" charset="0"/>
            </a:endParaRPr>
          </a:p>
        </p:txBody>
      </p:sp>
      <p:sp>
        <p:nvSpPr>
          <p:cNvPr id="11" name="TextBox 10">
            <a:extLst>
              <a:ext uri="{FF2B5EF4-FFF2-40B4-BE49-F238E27FC236}">
                <a16:creationId xmlns:a16="http://schemas.microsoft.com/office/drawing/2014/main" id="{6B2E2A1B-015B-9E4F-ADA5-CFDF1607944B}"/>
              </a:ext>
            </a:extLst>
          </p:cNvPr>
          <p:cNvSpPr txBox="1"/>
          <p:nvPr/>
        </p:nvSpPr>
        <p:spPr>
          <a:xfrm>
            <a:off x="10229629" y="1600201"/>
            <a:ext cx="1024896" cy="646331"/>
          </a:xfrm>
          <a:prstGeom prst="rect">
            <a:avLst/>
          </a:prstGeom>
          <a:noFill/>
        </p:spPr>
        <p:txBody>
          <a:bodyPr wrap="none" rtlCol="0">
            <a:spAutoFit/>
          </a:bodyPr>
          <a:lstStyle/>
          <a:p>
            <a:r>
              <a:rPr lang="it-IT" i="1" dirty="0" err="1">
                <a:solidFill>
                  <a:schemeClr val="accent6">
                    <a:lumMod val="75000"/>
                  </a:schemeClr>
                </a:solidFill>
              </a:rPr>
              <a:t>Abstract</a:t>
            </a:r>
            <a:r>
              <a:rPr lang="it-IT" i="1" dirty="0">
                <a:solidFill>
                  <a:schemeClr val="accent6">
                    <a:lumMod val="75000"/>
                  </a:schemeClr>
                </a:solidFill>
              </a:rPr>
              <a:t> </a:t>
            </a:r>
          </a:p>
          <a:p>
            <a:r>
              <a:rPr lang="it-IT" i="1" dirty="0" err="1">
                <a:solidFill>
                  <a:schemeClr val="accent6">
                    <a:lumMod val="75000"/>
                  </a:schemeClr>
                </a:solidFill>
              </a:rPr>
              <a:t>concepts</a:t>
            </a:r>
            <a:endParaRPr lang="it-IT" i="1" dirty="0">
              <a:solidFill>
                <a:schemeClr val="accent6">
                  <a:lumMod val="75000"/>
                </a:schemeClr>
              </a:solidFill>
            </a:endParaRPr>
          </a:p>
        </p:txBody>
      </p:sp>
      <p:cxnSp>
        <p:nvCxnSpPr>
          <p:cNvPr id="6" name="Straight Arrow Connector 5">
            <a:extLst>
              <a:ext uri="{FF2B5EF4-FFF2-40B4-BE49-F238E27FC236}">
                <a16:creationId xmlns:a16="http://schemas.microsoft.com/office/drawing/2014/main" id="{60CAA5F2-7553-0348-B05F-48E620FD5B4E}"/>
              </a:ext>
            </a:extLst>
          </p:cNvPr>
          <p:cNvCxnSpPr>
            <a:cxnSpLocks/>
          </p:cNvCxnSpPr>
          <p:nvPr/>
        </p:nvCxnSpPr>
        <p:spPr>
          <a:xfrm>
            <a:off x="11418462" y="1600201"/>
            <a:ext cx="0" cy="4281340"/>
          </a:xfrm>
          <a:prstGeom prst="straightConnector1">
            <a:avLst/>
          </a:prstGeom>
          <a:ln w="38100">
            <a:solidFill>
              <a:schemeClr val="accent6">
                <a:lumMod val="75000"/>
              </a:schemeClr>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pic>
        <p:nvPicPr>
          <p:cNvPr id="12" name="Content Placeholder 10">
            <a:extLst>
              <a:ext uri="{FF2B5EF4-FFF2-40B4-BE49-F238E27FC236}">
                <a16:creationId xmlns:a16="http://schemas.microsoft.com/office/drawing/2014/main" id="{781E4EDC-D907-C948-AE20-563570E0B6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614" y="2848008"/>
            <a:ext cx="4508448" cy="3569188"/>
          </a:xfrm>
          <a:prstGeom prst="rect">
            <a:avLst/>
          </a:prstGeom>
        </p:spPr>
      </p:pic>
    </p:spTree>
    <p:extLst>
      <p:ext uri="{BB962C8B-B14F-4D97-AF65-F5344CB8AC3E}">
        <p14:creationId xmlns:p14="http://schemas.microsoft.com/office/powerpoint/2010/main" val="22425787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3179F-82CE-BD40-B407-D31A559476C8}"/>
              </a:ext>
            </a:extLst>
          </p:cNvPr>
          <p:cNvSpPr>
            <a:spLocks noGrp="1"/>
          </p:cNvSpPr>
          <p:nvPr>
            <p:ph type="title"/>
          </p:nvPr>
        </p:nvSpPr>
        <p:spPr/>
        <p:txBody>
          <a:bodyPr/>
          <a:lstStyle/>
          <a:p>
            <a:r>
              <a:rPr lang="en-IT" dirty="0"/>
              <a:t>Default methods</a:t>
            </a:r>
          </a:p>
        </p:txBody>
      </p:sp>
      <p:sp>
        <p:nvSpPr>
          <p:cNvPr id="5" name="Content Placeholder 4">
            <a:extLst>
              <a:ext uri="{FF2B5EF4-FFF2-40B4-BE49-F238E27FC236}">
                <a16:creationId xmlns:a16="http://schemas.microsoft.com/office/drawing/2014/main" id="{DE6AA574-73C8-6041-9FAF-E0C02ABD2856}"/>
              </a:ext>
            </a:extLst>
          </p:cNvPr>
          <p:cNvSpPr>
            <a:spLocks noGrp="1"/>
          </p:cNvSpPr>
          <p:nvPr>
            <p:ph sz="half" idx="1"/>
          </p:nvPr>
        </p:nvSpPr>
        <p:spPr/>
        <p:txBody>
          <a:bodyPr>
            <a:normAutofit fontScale="85000" lnSpcReduction="10000"/>
          </a:bodyPr>
          <a:lstStyle/>
          <a:p>
            <a:r>
              <a:rPr lang="en-GB" dirty="0"/>
              <a:t>In a typical design based on abstractions, where an interface has one or multiple implementations, if one or more methods are added to an interface, </a:t>
            </a:r>
            <a:r>
              <a:rPr lang="en-GB" dirty="0">
                <a:solidFill>
                  <a:schemeClr val="accent6">
                    <a:lumMod val="75000"/>
                  </a:schemeClr>
                </a:solidFill>
              </a:rPr>
              <a:t>all the implementations will be forced to implement them too</a:t>
            </a:r>
            <a:r>
              <a:rPr lang="en-GB" dirty="0"/>
              <a:t>.</a:t>
            </a:r>
          </a:p>
          <a:p>
            <a:r>
              <a:rPr lang="en-GB" dirty="0"/>
              <a:t>Default interface methods are an efficient way to deal with this issue.</a:t>
            </a:r>
          </a:p>
          <a:p>
            <a:r>
              <a:rPr lang="en-GB" dirty="0"/>
              <a:t>They allow us to add new methods to an interface that are automatically available in the implementations. Therefore, we don't need to modify the implementing classes.</a:t>
            </a:r>
          </a:p>
        </p:txBody>
      </p:sp>
      <p:sp>
        <p:nvSpPr>
          <p:cNvPr id="6" name="Content Placeholder 5">
            <a:extLst>
              <a:ext uri="{FF2B5EF4-FFF2-40B4-BE49-F238E27FC236}">
                <a16:creationId xmlns:a16="http://schemas.microsoft.com/office/drawing/2014/main" id="{4B2EB7B1-BBC3-814A-898F-C680FC56A176}"/>
              </a:ext>
            </a:extLst>
          </p:cNvPr>
          <p:cNvSpPr>
            <a:spLocks noGrp="1"/>
          </p:cNvSpPr>
          <p:nvPr>
            <p:ph sz="half" idx="2"/>
          </p:nvPr>
        </p:nvSpPr>
        <p:spPr/>
        <p:txBody>
          <a:bodyPr>
            <a:normAutofit fontScale="85000" lnSpcReduction="10000"/>
          </a:bodyPr>
          <a:lstStyle/>
          <a:p>
            <a:pPr marL="0" indent="0">
              <a:lnSpc>
                <a:spcPct val="90000"/>
              </a:lnSpc>
              <a:buNone/>
            </a:pPr>
            <a:r>
              <a:rPr lang="en-US" sz="1400" dirty="0">
                <a:latin typeface="Consolas"/>
                <a:cs typeface="Consolas"/>
              </a:rPr>
              <a:t>interface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a:t>
            </a:r>
            <a:br>
              <a:rPr lang="en-US" sz="1400" dirty="0">
                <a:latin typeface="Consolas"/>
                <a:cs typeface="Consolas"/>
              </a:rPr>
            </a:br>
            <a:r>
              <a:rPr lang="en-US" sz="1400" dirty="0">
                <a:latin typeface="Consolas"/>
                <a:cs typeface="Consolas"/>
              </a:rPr>
              <a:t>	void draw();</a:t>
            </a:r>
          </a:p>
          <a:p>
            <a:pPr marL="0" indent="0">
              <a:lnSpc>
                <a:spcPct val="90000"/>
              </a:lnSpc>
              <a:buNone/>
            </a:pPr>
            <a:r>
              <a:rPr lang="en-US" sz="1400" dirty="0">
                <a:solidFill>
                  <a:schemeClr val="accent6">
                    <a:lumMod val="75000"/>
                  </a:schemeClr>
                </a:solidFill>
                <a:latin typeface="Consolas"/>
                <a:cs typeface="Consolas"/>
              </a:rPr>
              <a:t>	default String </a:t>
            </a:r>
            <a:r>
              <a:rPr lang="en-US" sz="1400" dirty="0" err="1">
                <a:solidFill>
                  <a:schemeClr val="accent6">
                    <a:lumMod val="75000"/>
                  </a:schemeClr>
                </a:solidFill>
                <a:latin typeface="Consolas"/>
                <a:cs typeface="Consolas"/>
              </a:rPr>
              <a:t>getDescription</a:t>
            </a:r>
            <a:r>
              <a:rPr lang="en-US" sz="1400" dirty="0">
                <a:solidFill>
                  <a:schemeClr val="accent6">
                    <a:lumMod val="75000"/>
                  </a:schemeClr>
                </a:solidFill>
                <a:latin typeface="Consolas"/>
                <a:cs typeface="Consolas"/>
              </a:rPr>
              <a:t>() {</a:t>
            </a:r>
          </a:p>
          <a:p>
            <a:pPr marL="0" indent="0">
              <a:lnSpc>
                <a:spcPct val="90000"/>
              </a:lnSpc>
              <a:buNone/>
            </a:pPr>
            <a:r>
              <a:rPr lang="en-US" sz="1400" dirty="0">
                <a:solidFill>
                  <a:schemeClr val="accent6">
                    <a:lumMod val="75000"/>
                  </a:schemeClr>
                </a:solidFill>
                <a:latin typeface="Consolas"/>
                <a:cs typeface="Consolas"/>
              </a:rPr>
              <a:t>		return “This is a Shape”;</a:t>
            </a:r>
          </a:p>
          <a:p>
            <a:pPr marL="0" indent="0">
              <a:lnSpc>
                <a:spcPct val="90000"/>
              </a:lnSpc>
              <a:buNone/>
            </a:pPr>
            <a:r>
              <a:rPr lang="en-US" sz="1400" dirty="0">
                <a:solidFill>
                  <a:schemeClr val="accent6">
                    <a:lumMod val="75000"/>
                  </a:schemeClr>
                </a:solidFill>
                <a:latin typeface="Consolas"/>
                <a:cs typeface="Consolas"/>
              </a:rPr>
              <a:t>	}</a:t>
            </a:r>
          </a:p>
          <a:p>
            <a:pPr marL="0" indent="0">
              <a:lnSpc>
                <a:spcPct val="90000"/>
              </a:lnSpc>
              <a:buNone/>
            </a:pPr>
            <a:r>
              <a:rPr lang="en-US" sz="1400" dirty="0">
                <a:latin typeface="Consolas"/>
                <a:cs typeface="Consolas"/>
              </a:rPr>
              <a:t>		</a:t>
            </a:r>
          </a:p>
          <a:p>
            <a:pPr marL="0" indent="0">
              <a:lnSpc>
                <a:spcPct val="90000"/>
              </a:lnSpc>
              <a:buNone/>
            </a:pP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Star implements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a:t>
            </a:r>
          </a:p>
          <a:p>
            <a:pPr marL="0" indent="0">
              <a:lnSpc>
                <a:spcPct val="90000"/>
              </a:lnSpc>
              <a:buNone/>
            </a:pPr>
            <a:r>
              <a:rPr lang="en-US" sz="1400" dirty="0">
                <a:latin typeface="Consolas"/>
                <a:cs typeface="Consolas"/>
              </a:rPr>
              <a:t>	void draw() { ... }</a:t>
            </a:r>
          </a:p>
          <a:p>
            <a:pPr marL="0" indent="0">
              <a:lnSpc>
                <a:spcPct val="90000"/>
              </a:lnSpc>
              <a:buNone/>
            </a:pPr>
            <a:r>
              <a:rPr lang="en-US" sz="1400" dirty="0">
                <a:latin typeface="Consolas"/>
                <a:cs typeface="Consolas"/>
              </a:rPr>
              <a:t>	...</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Circle implements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a:t>
            </a:r>
          </a:p>
          <a:p>
            <a:pPr marL="0" indent="0">
              <a:lnSpc>
                <a:spcPct val="90000"/>
              </a:lnSpc>
              <a:buNone/>
            </a:pPr>
            <a:r>
              <a:rPr lang="en-US" sz="1400" dirty="0">
                <a:latin typeface="Consolas"/>
                <a:cs typeface="Consolas"/>
              </a:rPr>
              <a:t>	void draw() { ... }</a:t>
            </a:r>
          </a:p>
          <a:p>
            <a:pPr marL="0" indent="0">
              <a:lnSpc>
                <a:spcPct val="90000"/>
              </a:lnSpc>
              <a:buNone/>
            </a:pPr>
            <a:r>
              <a:rPr lang="en-US" sz="1400" dirty="0">
                <a:latin typeface="Consolas"/>
                <a:cs typeface="Consolas"/>
              </a:rPr>
              <a:t>	...</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public static void main(String[] </a:t>
            </a:r>
            <a:r>
              <a:rPr lang="en-US" sz="1400" dirty="0" err="1">
                <a:latin typeface="Consolas"/>
                <a:cs typeface="Consolas"/>
              </a:rPr>
              <a:t>args</a:t>
            </a:r>
            <a:r>
              <a:rPr lang="en-US" sz="1400" dirty="0">
                <a:latin typeface="Consolas"/>
                <a:cs typeface="Consolas"/>
              </a:rPr>
              <a:t>) {</a:t>
            </a:r>
          </a:p>
          <a:p>
            <a:pPr marL="0" indent="0">
              <a:lnSpc>
                <a:spcPct val="90000"/>
              </a:lnSpc>
              <a:buNone/>
            </a:pPr>
            <a:r>
              <a:rPr lang="en-US" sz="1400" dirty="0">
                <a:latin typeface="Consolas"/>
                <a:cs typeface="Consolas"/>
              </a:rPr>
              <a:t>	Circle c = new Circle();</a:t>
            </a:r>
          </a:p>
          <a:p>
            <a:pPr marL="0" indent="0">
              <a:lnSpc>
                <a:spcPct val="90000"/>
              </a:lnSpc>
              <a:buNone/>
            </a:pPr>
            <a:r>
              <a:rPr lang="en-US" sz="1400" dirty="0">
                <a:latin typeface="Consolas"/>
                <a:cs typeface="Consolas"/>
              </a:rPr>
              <a:t>	</a:t>
            </a:r>
            <a:r>
              <a:rPr lang="en-US" sz="1400" dirty="0" err="1">
                <a:latin typeface="Consolas"/>
                <a:cs typeface="Consolas"/>
              </a:rPr>
              <a:t>c.getDescription</a:t>
            </a:r>
            <a:r>
              <a:rPr lang="en-US" sz="1400" dirty="0">
                <a:latin typeface="Consolas"/>
                <a:cs typeface="Consolas"/>
              </a:rPr>
              <a:t>();</a:t>
            </a:r>
          </a:p>
          <a:p>
            <a:pPr marL="0" indent="0">
              <a:lnSpc>
                <a:spcPct val="90000"/>
              </a:lnSpc>
              <a:buNone/>
            </a:pPr>
            <a:r>
              <a:rPr lang="en-US" sz="1400" dirty="0">
                <a:latin typeface="Consolas"/>
                <a:cs typeface="Consolas"/>
              </a:rPr>
              <a:t>}</a:t>
            </a:r>
          </a:p>
        </p:txBody>
      </p:sp>
      <p:sp>
        <p:nvSpPr>
          <p:cNvPr id="4" name="Slide Number Placeholder 3">
            <a:extLst>
              <a:ext uri="{FF2B5EF4-FFF2-40B4-BE49-F238E27FC236}">
                <a16:creationId xmlns:a16="http://schemas.microsoft.com/office/drawing/2014/main" id="{E7B54CA1-B85D-B542-8868-E9042A3056D3}"/>
              </a:ext>
            </a:extLst>
          </p:cNvPr>
          <p:cNvSpPr>
            <a:spLocks noGrp="1"/>
          </p:cNvSpPr>
          <p:nvPr>
            <p:ph type="sldNum" sz="quarter" idx="12"/>
          </p:nvPr>
        </p:nvSpPr>
        <p:spPr/>
        <p:txBody>
          <a:bodyPr/>
          <a:lstStyle/>
          <a:p>
            <a:fld id="{D2040F39-7941-49A4-B48D-F201B18B6351}" type="slidenum">
              <a:rPr lang="it-IT" smtClean="0"/>
              <a:pPr/>
              <a:t>91</a:t>
            </a:fld>
            <a:endParaRPr lang="it-IT" dirty="0"/>
          </a:p>
        </p:txBody>
      </p:sp>
    </p:spTree>
    <p:extLst>
      <p:ext uri="{BB962C8B-B14F-4D97-AF65-F5344CB8AC3E}">
        <p14:creationId xmlns:p14="http://schemas.microsoft.com/office/powerpoint/2010/main" val="16647358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3179F-82CE-BD40-B407-D31A559476C8}"/>
              </a:ext>
            </a:extLst>
          </p:cNvPr>
          <p:cNvSpPr>
            <a:spLocks noGrp="1"/>
          </p:cNvSpPr>
          <p:nvPr>
            <p:ph type="title"/>
          </p:nvPr>
        </p:nvSpPr>
        <p:spPr/>
        <p:txBody>
          <a:bodyPr/>
          <a:lstStyle/>
          <a:p>
            <a:r>
              <a:rPr lang="en-IT" dirty="0"/>
              <a:t>Static methods</a:t>
            </a:r>
          </a:p>
        </p:txBody>
      </p:sp>
      <p:sp>
        <p:nvSpPr>
          <p:cNvPr id="5" name="Content Placeholder 4">
            <a:extLst>
              <a:ext uri="{FF2B5EF4-FFF2-40B4-BE49-F238E27FC236}">
                <a16:creationId xmlns:a16="http://schemas.microsoft.com/office/drawing/2014/main" id="{DE6AA574-73C8-6041-9FAF-E0C02ABD2856}"/>
              </a:ext>
            </a:extLst>
          </p:cNvPr>
          <p:cNvSpPr>
            <a:spLocks noGrp="1"/>
          </p:cNvSpPr>
          <p:nvPr>
            <p:ph sz="half" idx="1"/>
          </p:nvPr>
        </p:nvSpPr>
        <p:spPr/>
        <p:txBody>
          <a:bodyPr>
            <a:normAutofit/>
          </a:bodyPr>
          <a:lstStyle/>
          <a:p>
            <a:r>
              <a:rPr lang="en-GB" sz="2400" dirty="0"/>
              <a:t>In addition to declaring default methods in interfaces, </a:t>
            </a:r>
            <a:r>
              <a:rPr lang="en-GB" sz="2400" dirty="0">
                <a:solidFill>
                  <a:schemeClr val="accent6">
                    <a:lumMod val="75000"/>
                  </a:schemeClr>
                </a:solidFill>
              </a:rPr>
              <a:t>Java also allows us to define and implement static methods in interfaces.</a:t>
            </a:r>
          </a:p>
          <a:p>
            <a:r>
              <a:rPr lang="en-GB" sz="2400" dirty="0"/>
              <a:t>Since static methods don't belong to a particular object, they're not part of the API of the classes implementing the interface; therefore, </a:t>
            </a:r>
            <a:r>
              <a:rPr lang="en-GB" sz="2400" dirty="0">
                <a:solidFill>
                  <a:schemeClr val="accent6">
                    <a:lumMod val="75000"/>
                  </a:schemeClr>
                </a:solidFill>
              </a:rPr>
              <a:t>they have to be called by using the interface name preceding the method name</a:t>
            </a:r>
            <a:r>
              <a:rPr lang="en-GB" sz="2400" dirty="0"/>
              <a:t>.</a:t>
            </a:r>
          </a:p>
        </p:txBody>
      </p:sp>
      <p:sp>
        <p:nvSpPr>
          <p:cNvPr id="6" name="Content Placeholder 5">
            <a:extLst>
              <a:ext uri="{FF2B5EF4-FFF2-40B4-BE49-F238E27FC236}">
                <a16:creationId xmlns:a16="http://schemas.microsoft.com/office/drawing/2014/main" id="{4B2EB7B1-BBC3-814A-898F-C680FC56A176}"/>
              </a:ext>
            </a:extLst>
          </p:cNvPr>
          <p:cNvSpPr>
            <a:spLocks noGrp="1"/>
          </p:cNvSpPr>
          <p:nvPr>
            <p:ph sz="half" idx="2"/>
          </p:nvPr>
        </p:nvSpPr>
        <p:spPr/>
        <p:txBody>
          <a:bodyPr>
            <a:noAutofit/>
          </a:bodyPr>
          <a:lstStyle/>
          <a:p>
            <a:pPr marL="0" indent="0">
              <a:lnSpc>
                <a:spcPct val="90000"/>
              </a:lnSpc>
              <a:buNone/>
            </a:pPr>
            <a:r>
              <a:rPr lang="en-US" sz="1200" dirty="0">
                <a:latin typeface="Consolas"/>
                <a:cs typeface="Consolas"/>
              </a:rPr>
              <a:t>interface Shape {</a:t>
            </a:r>
          </a:p>
          <a:p>
            <a:pPr marL="0" indent="0">
              <a:lnSpc>
                <a:spcPct val="90000"/>
              </a:lnSpc>
              <a:buNone/>
            </a:pPr>
            <a:r>
              <a:rPr lang="en-US" sz="1200" dirty="0">
                <a:latin typeface="Consolas"/>
                <a:cs typeface="Consolas"/>
              </a:rPr>
              <a:t>	void </a:t>
            </a:r>
            <a:r>
              <a:rPr lang="en-US" sz="1200" dirty="0" err="1">
                <a:latin typeface="Consolas"/>
                <a:cs typeface="Consolas"/>
              </a:rPr>
              <a:t>setID</a:t>
            </a:r>
            <a:r>
              <a:rPr lang="en-US" sz="1200" dirty="0">
                <a:latin typeface="Consolas"/>
                <a:cs typeface="Consolas"/>
              </a:rPr>
              <a:t>();</a:t>
            </a:r>
            <a:br>
              <a:rPr lang="en-US" sz="1200" dirty="0">
                <a:latin typeface="Consolas"/>
                <a:cs typeface="Consolas"/>
              </a:rPr>
            </a:br>
            <a:r>
              <a:rPr lang="en-US" sz="1200" dirty="0">
                <a:latin typeface="Consolas"/>
                <a:cs typeface="Consolas"/>
              </a:rPr>
              <a:t>	void draw();</a:t>
            </a:r>
          </a:p>
          <a:p>
            <a:pPr marL="0" indent="0">
              <a:lnSpc>
                <a:spcPct val="90000"/>
              </a:lnSpc>
              <a:buNone/>
            </a:pPr>
            <a:r>
              <a:rPr lang="en-US" sz="1200" dirty="0">
                <a:solidFill>
                  <a:schemeClr val="accent6">
                    <a:lumMod val="75000"/>
                  </a:schemeClr>
                </a:solidFill>
                <a:latin typeface="Consolas"/>
                <a:cs typeface="Consolas"/>
              </a:rPr>
              <a:t>	static String </a:t>
            </a:r>
            <a:r>
              <a:rPr lang="en-US" sz="1200" dirty="0" err="1">
                <a:solidFill>
                  <a:schemeClr val="accent6">
                    <a:lumMod val="75000"/>
                  </a:schemeClr>
                </a:solidFill>
                <a:latin typeface="Consolas"/>
                <a:cs typeface="Consolas"/>
              </a:rPr>
              <a:t>getDescription</a:t>
            </a:r>
            <a:r>
              <a:rPr lang="en-US" sz="1200" dirty="0">
                <a:solidFill>
                  <a:schemeClr val="accent6">
                    <a:lumMod val="75000"/>
                  </a:schemeClr>
                </a:solidFill>
                <a:latin typeface="Consolas"/>
                <a:cs typeface="Consolas"/>
              </a:rPr>
              <a:t>() {</a:t>
            </a:r>
          </a:p>
          <a:p>
            <a:pPr marL="0" indent="0">
              <a:lnSpc>
                <a:spcPct val="90000"/>
              </a:lnSpc>
              <a:buNone/>
            </a:pPr>
            <a:r>
              <a:rPr lang="en-US" sz="1200" dirty="0">
                <a:solidFill>
                  <a:schemeClr val="accent6">
                    <a:lumMod val="75000"/>
                  </a:schemeClr>
                </a:solidFill>
                <a:latin typeface="Consolas"/>
                <a:cs typeface="Consolas"/>
              </a:rPr>
              <a:t>		return “This is a Shape”</a:t>
            </a:r>
          </a:p>
          <a:p>
            <a:pPr marL="0" indent="0">
              <a:lnSpc>
                <a:spcPct val="90000"/>
              </a:lnSpc>
              <a:buNone/>
            </a:pPr>
            <a:r>
              <a:rPr lang="en-US" sz="1200" dirty="0">
                <a:solidFill>
                  <a:schemeClr val="accent6">
                    <a:lumMod val="75000"/>
                  </a:schemeClr>
                </a:solidFill>
                <a:latin typeface="Consolas"/>
                <a:cs typeface="Consolas"/>
              </a:rPr>
              <a:t>	}</a:t>
            </a:r>
            <a:endParaRPr lang="en-US" sz="1200" dirty="0">
              <a:latin typeface="Consolas"/>
              <a:cs typeface="Consolas"/>
            </a:endParaRPr>
          </a:p>
          <a:p>
            <a:pPr marL="0" indent="0">
              <a:lnSpc>
                <a:spcPct val="90000"/>
              </a:lnSpc>
              <a:buNone/>
            </a:pPr>
            <a:r>
              <a:rPr lang="en-US" sz="1200" dirty="0">
                <a:latin typeface="Consolas"/>
                <a:cs typeface="Consolas"/>
              </a:rPr>
              <a:t>}</a:t>
            </a:r>
          </a:p>
          <a:p>
            <a:pPr marL="0" indent="0">
              <a:lnSpc>
                <a:spcPct val="90000"/>
              </a:lnSpc>
              <a:buNone/>
            </a:pPr>
            <a:endParaRPr lang="en-US" sz="1200" dirty="0">
              <a:latin typeface="Consolas"/>
              <a:cs typeface="Consolas"/>
            </a:endParaRPr>
          </a:p>
          <a:p>
            <a:pPr marL="0" indent="0">
              <a:lnSpc>
                <a:spcPct val="90000"/>
              </a:lnSpc>
              <a:buNone/>
            </a:pPr>
            <a:r>
              <a:rPr lang="en-US" sz="1200" dirty="0">
                <a:latin typeface="Consolas"/>
                <a:cs typeface="Consolas"/>
              </a:rPr>
              <a:t>class Star implements Shape {</a:t>
            </a:r>
          </a:p>
          <a:p>
            <a:pPr marL="0" indent="0">
              <a:lnSpc>
                <a:spcPct val="90000"/>
              </a:lnSpc>
              <a:buNone/>
            </a:pPr>
            <a:r>
              <a:rPr lang="en-US" sz="1200" dirty="0">
                <a:latin typeface="Consolas"/>
                <a:cs typeface="Consolas"/>
              </a:rPr>
              <a:t>	void </a:t>
            </a:r>
            <a:r>
              <a:rPr lang="en-US" sz="1200" dirty="0" err="1">
                <a:latin typeface="Consolas"/>
                <a:cs typeface="Consolas"/>
              </a:rPr>
              <a:t>setID</a:t>
            </a:r>
            <a:r>
              <a:rPr lang="en-US" sz="1200" dirty="0">
                <a:latin typeface="Consolas"/>
                <a:cs typeface="Consolas"/>
              </a:rPr>
              <a:t>() { ... }</a:t>
            </a:r>
          </a:p>
          <a:p>
            <a:pPr marL="0" indent="0">
              <a:lnSpc>
                <a:spcPct val="90000"/>
              </a:lnSpc>
              <a:buNone/>
            </a:pPr>
            <a:r>
              <a:rPr lang="en-US" sz="1200" dirty="0">
                <a:latin typeface="Consolas"/>
                <a:cs typeface="Consolas"/>
              </a:rPr>
              <a:t>	void draw() { ... }</a:t>
            </a:r>
          </a:p>
          <a:p>
            <a:pPr marL="0" indent="0">
              <a:lnSpc>
                <a:spcPct val="90000"/>
              </a:lnSpc>
              <a:buNone/>
            </a:pPr>
            <a:r>
              <a:rPr lang="en-US" sz="1200" dirty="0">
                <a:latin typeface="Consolas"/>
                <a:cs typeface="Consolas"/>
              </a:rPr>
              <a:t>	...</a:t>
            </a:r>
            <a:br>
              <a:rPr lang="en-US" sz="1200" dirty="0">
                <a:latin typeface="Consolas"/>
                <a:cs typeface="Consolas"/>
              </a:rPr>
            </a:br>
            <a:r>
              <a:rPr lang="en-US" sz="1200" dirty="0">
                <a:latin typeface="Consolas"/>
                <a:cs typeface="Consolas"/>
              </a:rPr>
              <a:t>}</a:t>
            </a:r>
          </a:p>
          <a:p>
            <a:pPr marL="0" indent="0">
              <a:lnSpc>
                <a:spcPct val="90000"/>
              </a:lnSpc>
              <a:buNone/>
            </a:pPr>
            <a:endParaRPr lang="en-US" sz="1200" dirty="0">
              <a:latin typeface="Consolas"/>
              <a:cs typeface="Consolas"/>
            </a:endParaRPr>
          </a:p>
          <a:p>
            <a:pPr marL="0" indent="0">
              <a:lnSpc>
                <a:spcPct val="90000"/>
              </a:lnSpc>
              <a:buNone/>
            </a:pPr>
            <a:r>
              <a:rPr lang="en-US" sz="1200" dirty="0">
                <a:latin typeface="Consolas"/>
                <a:cs typeface="Consolas"/>
              </a:rPr>
              <a:t>class Circle implements Shape {</a:t>
            </a:r>
          </a:p>
          <a:p>
            <a:pPr marL="0" indent="0">
              <a:lnSpc>
                <a:spcPct val="90000"/>
              </a:lnSpc>
              <a:buNone/>
            </a:pPr>
            <a:r>
              <a:rPr lang="en-US" sz="1200" dirty="0">
                <a:latin typeface="Consolas"/>
                <a:cs typeface="Consolas"/>
              </a:rPr>
              <a:t>	void </a:t>
            </a:r>
            <a:r>
              <a:rPr lang="en-US" sz="1200" dirty="0" err="1">
                <a:latin typeface="Consolas"/>
                <a:cs typeface="Consolas"/>
              </a:rPr>
              <a:t>setID</a:t>
            </a:r>
            <a:r>
              <a:rPr lang="en-US" sz="1200" dirty="0">
                <a:latin typeface="Consolas"/>
                <a:cs typeface="Consolas"/>
              </a:rPr>
              <a:t>() { ... }</a:t>
            </a:r>
          </a:p>
          <a:p>
            <a:pPr marL="0" indent="0">
              <a:lnSpc>
                <a:spcPct val="90000"/>
              </a:lnSpc>
              <a:buNone/>
            </a:pPr>
            <a:r>
              <a:rPr lang="en-US" sz="1200" dirty="0">
                <a:latin typeface="Consolas"/>
                <a:cs typeface="Consolas"/>
              </a:rPr>
              <a:t>	void draw() { ... }</a:t>
            </a:r>
          </a:p>
          <a:p>
            <a:pPr marL="0" indent="0">
              <a:lnSpc>
                <a:spcPct val="90000"/>
              </a:lnSpc>
              <a:buNone/>
            </a:pPr>
            <a:r>
              <a:rPr lang="en-US" sz="1200" dirty="0">
                <a:latin typeface="Consolas"/>
                <a:cs typeface="Consolas"/>
              </a:rPr>
              <a:t>	...</a:t>
            </a:r>
            <a:br>
              <a:rPr lang="en-US" sz="1200" dirty="0">
                <a:latin typeface="Consolas"/>
                <a:cs typeface="Consolas"/>
              </a:rPr>
            </a:br>
            <a:r>
              <a:rPr lang="en-US" sz="1200" dirty="0">
                <a:latin typeface="Consolas"/>
                <a:cs typeface="Consolas"/>
              </a:rPr>
              <a:t>}</a:t>
            </a:r>
          </a:p>
          <a:p>
            <a:pPr marL="0" indent="0">
              <a:lnSpc>
                <a:spcPct val="90000"/>
              </a:lnSpc>
              <a:buNone/>
            </a:pPr>
            <a:endParaRPr lang="en-US" sz="1200" dirty="0">
              <a:latin typeface="Consolas"/>
              <a:cs typeface="Consolas"/>
            </a:endParaRPr>
          </a:p>
          <a:p>
            <a:pPr marL="0" indent="0">
              <a:lnSpc>
                <a:spcPct val="90000"/>
              </a:lnSpc>
              <a:buNone/>
            </a:pPr>
            <a:r>
              <a:rPr lang="en-US" sz="1200" dirty="0">
                <a:latin typeface="Consolas"/>
                <a:cs typeface="Consolas"/>
              </a:rPr>
              <a:t>public static void main(String[] </a:t>
            </a:r>
            <a:r>
              <a:rPr lang="en-US" sz="1200" dirty="0" err="1">
                <a:latin typeface="Consolas"/>
                <a:cs typeface="Consolas"/>
              </a:rPr>
              <a:t>args</a:t>
            </a:r>
            <a:r>
              <a:rPr lang="en-US" sz="1200" dirty="0">
                <a:latin typeface="Consolas"/>
                <a:cs typeface="Consolas"/>
              </a:rPr>
              <a:t>) {	</a:t>
            </a:r>
            <a:r>
              <a:rPr lang="en-US" sz="1200" dirty="0" err="1">
                <a:latin typeface="Consolas"/>
                <a:cs typeface="Consolas"/>
              </a:rPr>
              <a:t>Shape.getDescription</a:t>
            </a:r>
            <a:r>
              <a:rPr lang="en-US" sz="1200" dirty="0">
                <a:latin typeface="Consolas"/>
                <a:cs typeface="Consolas"/>
              </a:rPr>
              <a:t>();</a:t>
            </a:r>
          </a:p>
          <a:p>
            <a:pPr marL="0" indent="0">
              <a:lnSpc>
                <a:spcPct val="90000"/>
              </a:lnSpc>
              <a:buNone/>
            </a:pPr>
            <a:r>
              <a:rPr lang="en-US" sz="1200" dirty="0">
                <a:latin typeface="Consolas"/>
                <a:cs typeface="Consolas"/>
              </a:rPr>
              <a:t>}</a:t>
            </a:r>
          </a:p>
          <a:p>
            <a:pPr marL="0" indent="0">
              <a:lnSpc>
                <a:spcPct val="90000"/>
              </a:lnSpc>
              <a:buNone/>
            </a:pPr>
            <a:endParaRPr lang="en-US" sz="1200" dirty="0">
              <a:latin typeface="Consolas"/>
              <a:cs typeface="Consolas"/>
            </a:endParaRPr>
          </a:p>
        </p:txBody>
      </p:sp>
      <p:sp>
        <p:nvSpPr>
          <p:cNvPr id="4" name="Slide Number Placeholder 3">
            <a:extLst>
              <a:ext uri="{FF2B5EF4-FFF2-40B4-BE49-F238E27FC236}">
                <a16:creationId xmlns:a16="http://schemas.microsoft.com/office/drawing/2014/main" id="{E7B54CA1-B85D-B542-8868-E9042A3056D3}"/>
              </a:ext>
            </a:extLst>
          </p:cNvPr>
          <p:cNvSpPr>
            <a:spLocks noGrp="1"/>
          </p:cNvSpPr>
          <p:nvPr>
            <p:ph type="sldNum" sz="quarter" idx="12"/>
          </p:nvPr>
        </p:nvSpPr>
        <p:spPr/>
        <p:txBody>
          <a:bodyPr/>
          <a:lstStyle/>
          <a:p>
            <a:fld id="{D2040F39-7941-49A4-B48D-F201B18B6351}" type="slidenum">
              <a:rPr lang="it-IT" smtClean="0"/>
              <a:pPr/>
              <a:t>92</a:t>
            </a:fld>
            <a:endParaRPr lang="it-IT" dirty="0"/>
          </a:p>
        </p:txBody>
      </p:sp>
    </p:spTree>
    <p:extLst>
      <p:ext uri="{BB962C8B-B14F-4D97-AF65-F5344CB8AC3E}">
        <p14:creationId xmlns:p14="http://schemas.microsoft.com/office/powerpoint/2010/main" val="42753786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dirty="0">
                <a:latin typeface="Calibri"/>
                <a:cs typeface="Calibri"/>
              </a:rPr>
              <a:t>Multiple inheritance</a:t>
            </a:r>
          </a:p>
        </p:txBody>
      </p:sp>
      <p:sp>
        <p:nvSpPr>
          <p:cNvPr id="46083" name="Rectangle 3"/>
          <p:cNvSpPr>
            <a:spLocks noGrp="1" noChangeArrowheads="1"/>
          </p:cNvSpPr>
          <p:nvPr>
            <p:ph idx="1"/>
          </p:nvPr>
        </p:nvSpPr>
        <p:spPr/>
        <p:txBody>
          <a:bodyPr>
            <a:normAutofit/>
          </a:bodyPr>
          <a:lstStyle/>
          <a:p>
            <a:pPr eaLnBrk="1" hangingPunct="1"/>
            <a:r>
              <a:rPr lang="en-US" sz="2400" dirty="0">
                <a:solidFill>
                  <a:schemeClr val="accent6">
                    <a:lumMod val="75000"/>
                  </a:schemeClr>
                </a:solidFill>
                <a:latin typeface="Calibri"/>
                <a:cs typeface="Calibri"/>
              </a:rPr>
              <a:t>In Java, a class can only extend one class, but can implement multiple interfaces. </a:t>
            </a:r>
            <a:r>
              <a:rPr lang="en-US" sz="2400" dirty="0">
                <a:latin typeface="Calibri"/>
                <a:cs typeface="Calibri"/>
              </a:rPr>
              <a:t>This lets the class fill multiple </a:t>
            </a:r>
            <a:r>
              <a:rPr lang="en-US" altLang="ja-JP" sz="2400" i="1" dirty="0">
                <a:latin typeface="Calibri"/>
                <a:cs typeface="Calibri"/>
              </a:rPr>
              <a:t>roles </a:t>
            </a:r>
            <a:r>
              <a:rPr lang="en-US" altLang="ja-JP" sz="2400" dirty="0">
                <a:latin typeface="Calibri"/>
                <a:cs typeface="Calibri"/>
              </a:rPr>
              <a:t>(i.e., multiple set of methods)</a:t>
            </a:r>
          </a:p>
          <a:p>
            <a:pPr lvl="1" eaLnBrk="1" hangingPunct="1"/>
            <a:r>
              <a:rPr lang="en-US" altLang="ja-JP" sz="2400" dirty="0">
                <a:latin typeface="Calibri"/>
                <a:cs typeface="Calibri"/>
              </a:rPr>
              <a:t>Collections (e.g., LinkedList) commonly implement multiple interfaces</a:t>
            </a:r>
          </a:p>
          <a:p>
            <a:pPr lvl="1" eaLnBrk="1" hangingPunct="1"/>
            <a:r>
              <a:rPr lang="en-US" sz="2400" dirty="0">
                <a:latin typeface="Calibri"/>
                <a:cs typeface="Calibri"/>
              </a:rPr>
              <a:t>Graphical containers (e.g., </a:t>
            </a:r>
            <a:r>
              <a:rPr lang="en-US" sz="2400" dirty="0" err="1">
                <a:latin typeface="Calibri"/>
                <a:cs typeface="Calibri"/>
              </a:rPr>
              <a:t>JFrame</a:t>
            </a:r>
            <a:r>
              <a:rPr lang="en-US" sz="2400" dirty="0">
                <a:latin typeface="Calibri"/>
                <a:cs typeface="Calibri"/>
              </a:rPr>
              <a:t>) commonly implement several listeners (i.e., interfaces)</a:t>
            </a:r>
          </a:p>
          <a:p>
            <a:pPr marL="0" indent="0">
              <a:buNone/>
            </a:pPr>
            <a:endParaRPr lang="en-US" sz="2200" dirty="0">
              <a:latin typeface="Calibri"/>
              <a:cs typeface="Calibri"/>
            </a:endParaRPr>
          </a:p>
          <a:p>
            <a:pPr marL="0" indent="0">
              <a:buNone/>
            </a:pPr>
            <a:r>
              <a:rPr lang="en-US" sz="2200" dirty="0">
                <a:latin typeface="Consolas"/>
                <a:cs typeface="Consolas"/>
              </a:rPr>
              <a:t>class LinkedList </a:t>
            </a:r>
            <a:r>
              <a:rPr lang="en-US" sz="2200" dirty="0">
                <a:solidFill>
                  <a:schemeClr val="accent6">
                    <a:lumMod val="75000"/>
                  </a:schemeClr>
                </a:solidFill>
                <a:latin typeface="Consolas"/>
                <a:cs typeface="Consolas"/>
              </a:rPr>
              <a:t>extends</a:t>
            </a:r>
            <a:r>
              <a:rPr lang="en-US" sz="2200" dirty="0">
                <a:latin typeface="Consolas"/>
                <a:cs typeface="Consolas"/>
              </a:rPr>
              <a:t> </a:t>
            </a:r>
            <a:r>
              <a:rPr lang="en-US" sz="2200" dirty="0" err="1">
                <a:latin typeface="Consolas"/>
                <a:cs typeface="Consolas"/>
              </a:rPr>
              <a:t>AbstractList</a:t>
            </a:r>
            <a:r>
              <a:rPr lang="en-US" sz="2200" dirty="0">
                <a:latin typeface="Consolas"/>
                <a:cs typeface="Consolas"/>
              </a:rPr>
              <a:t> </a:t>
            </a:r>
            <a:r>
              <a:rPr lang="en-US" sz="2200" dirty="0">
                <a:solidFill>
                  <a:schemeClr val="accent6">
                    <a:lumMod val="75000"/>
                  </a:schemeClr>
                </a:solidFill>
                <a:latin typeface="Consolas"/>
                <a:cs typeface="Consolas"/>
              </a:rPr>
              <a:t>implements</a:t>
            </a:r>
            <a:r>
              <a:rPr lang="en-US" sz="2200" dirty="0">
                <a:latin typeface="Consolas"/>
                <a:cs typeface="Consolas"/>
              </a:rPr>
              <a:t> List, Queue {}</a:t>
            </a:r>
            <a:br>
              <a:rPr lang="en-US" sz="2200" dirty="0">
                <a:latin typeface="Calibri"/>
                <a:cs typeface="Calibri"/>
              </a:rPr>
            </a:br>
            <a:r>
              <a:rPr lang="en-US" sz="2200" dirty="0">
                <a:latin typeface="Consolas"/>
                <a:cs typeface="Consolas"/>
              </a:rPr>
              <a:t>class Application </a:t>
            </a:r>
            <a:r>
              <a:rPr lang="en-US" sz="2200" dirty="0">
                <a:solidFill>
                  <a:schemeClr val="accent6">
                    <a:lumMod val="75000"/>
                  </a:schemeClr>
                </a:solidFill>
                <a:latin typeface="Consolas"/>
                <a:cs typeface="Consolas"/>
              </a:rPr>
              <a:t>extends</a:t>
            </a:r>
            <a:r>
              <a:rPr lang="en-US" sz="2200" dirty="0">
                <a:latin typeface="Consolas"/>
                <a:cs typeface="Consolas"/>
              </a:rPr>
              <a:t> </a:t>
            </a:r>
            <a:r>
              <a:rPr lang="en-US" sz="2200" dirty="0" err="1">
                <a:latin typeface="Consolas"/>
                <a:cs typeface="Consolas"/>
              </a:rPr>
              <a:t>JFrame</a:t>
            </a:r>
            <a:r>
              <a:rPr lang="en-US" sz="2200" dirty="0">
                <a:latin typeface="Consolas"/>
                <a:cs typeface="Consolas"/>
              </a:rPr>
              <a:t> </a:t>
            </a:r>
            <a:r>
              <a:rPr lang="en-US" sz="2200" dirty="0">
                <a:solidFill>
                  <a:schemeClr val="accent6">
                    <a:lumMod val="75000"/>
                  </a:schemeClr>
                </a:solidFill>
                <a:latin typeface="Consolas"/>
                <a:cs typeface="Consolas"/>
              </a:rPr>
              <a:t>implements </a:t>
            </a:r>
            <a:r>
              <a:rPr lang="en-US" sz="2200" dirty="0">
                <a:latin typeface="Consolas"/>
                <a:cs typeface="Consolas"/>
              </a:rPr>
              <a:t>ActionListener, </a:t>
            </a:r>
            <a:r>
              <a:rPr lang="en-US" sz="2200" dirty="0" err="1">
                <a:latin typeface="Consolas"/>
                <a:cs typeface="Consolas"/>
              </a:rPr>
              <a:t>KeyListener</a:t>
            </a:r>
            <a:r>
              <a:rPr lang="en-US" sz="2200" dirty="0">
                <a:latin typeface="Consolas"/>
                <a:cs typeface="Consolas"/>
              </a:rPr>
              <a:t> {} </a:t>
            </a:r>
          </a:p>
        </p:txBody>
      </p:sp>
      <p:sp>
        <p:nvSpPr>
          <p:cNvPr id="46081" name="Slide Number Placeholder 3"/>
          <p:cNvSpPr>
            <a:spLocks noGrp="1"/>
          </p:cNvSpPr>
          <p:nvPr>
            <p:ph type="sldNum" sz="quarter" idx="12"/>
          </p:nvPr>
        </p:nvSpPr>
        <p:spPr>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7C7FDE83-7A1F-4B46-BC2A-B32D90E4E6B5}" type="slidenum">
              <a:rPr lang="en-US" sz="1400">
                <a:latin typeface="Arial" charset="0"/>
              </a:rPr>
              <a:pPr/>
              <a:t>93</a:t>
            </a:fld>
            <a:endParaRPr lang="en-US" sz="1400">
              <a:latin typeface="Arial" charset="0"/>
            </a:endParaRPr>
          </a:p>
        </p:txBody>
      </p:sp>
    </p:spTree>
    <p:extLst>
      <p:ext uri="{BB962C8B-B14F-4D97-AF65-F5344CB8AC3E}">
        <p14:creationId xmlns:p14="http://schemas.microsoft.com/office/powerpoint/2010/main" val="22870010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Calibri"/>
              </a:rPr>
              <a:t>Multiple inheritance</a:t>
            </a:r>
            <a:endParaRPr lang="en-US" dirty="0"/>
          </a:p>
        </p:txBody>
      </p:sp>
      <p:sp>
        <p:nvSpPr>
          <p:cNvPr id="3" name="Content Placeholder 2"/>
          <p:cNvSpPr>
            <a:spLocks noGrp="1"/>
          </p:cNvSpPr>
          <p:nvPr>
            <p:ph idx="1"/>
          </p:nvPr>
        </p:nvSpPr>
        <p:spPr/>
        <p:txBody>
          <a:bodyPr>
            <a:noAutofit/>
          </a:bodyPr>
          <a:lstStyle/>
          <a:p>
            <a:pPr marL="0" indent="0">
              <a:buNone/>
            </a:pPr>
            <a:r>
              <a:rPr lang="en-US" sz="2000" dirty="0">
                <a:latin typeface="Consolas"/>
                <a:cs typeface="Consolas"/>
              </a:rPr>
              <a:t>public </a:t>
            </a:r>
            <a:r>
              <a:rPr lang="en-US" sz="2000" dirty="0">
                <a:solidFill>
                  <a:schemeClr val="accent6">
                    <a:lumMod val="75000"/>
                  </a:schemeClr>
                </a:solidFill>
                <a:latin typeface="Consolas"/>
                <a:cs typeface="Consolas"/>
              </a:rPr>
              <a:t>class</a:t>
            </a:r>
            <a:r>
              <a:rPr lang="en-US" sz="2000" dirty="0">
                <a:latin typeface="Consolas"/>
                <a:cs typeface="Consolas"/>
              </a:rPr>
              <a:t> </a:t>
            </a:r>
            <a:r>
              <a:rPr lang="en-US" sz="2000" dirty="0" err="1">
                <a:latin typeface="Consolas"/>
                <a:cs typeface="Consolas"/>
              </a:rPr>
              <a:t>GroudVehicle</a:t>
            </a:r>
            <a:r>
              <a:rPr lang="en-US" sz="2000" dirty="0">
                <a:latin typeface="Consolas"/>
                <a:cs typeface="Consolas"/>
              </a:rPr>
              <a:t> {</a:t>
            </a:r>
          </a:p>
          <a:p>
            <a:pPr marL="0" indent="0">
              <a:buNone/>
            </a:pPr>
            <a:r>
              <a:rPr lang="en-US" sz="2000" dirty="0">
                <a:latin typeface="Consolas"/>
                <a:cs typeface="Consolas"/>
              </a:rPr>
              <a:t>	</a:t>
            </a:r>
            <a:r>
              <a:rPr lang="en-US" sz="2000" dirty="0" err="1">
                <a:latin typeface="Consolas"/>
                <a:cs typeface="Consolas"/>
              </a:rPr>
              <a:t>activateWheels</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 	</a:t>
            </a:r>
            <a:r>
              <a:rPr lang="mr-IN" sz="2000" dirty="0">
                <a:latin typeface="Consolas"/>
                <a:cs typeface="Consolas"/>
              </a:rPr>
              <a:t>…</a:t>
            </a:r>
            <a:endParaRPr lang="it-IT" sz="2000" dirty="0">
              <a:latin typeface="Consolas"/>
              <a:cs typeface="Consolas"/>
            </a:endParaRPr>
          </a:p>
          <a:p>
            <a:pPr marL="0" indent="0">
              <a:buNone/>
            </a:pPr>
            <a:r>
              <a:rPr lang="it-IT" sz="2000" dirty="0">
                <a:latin typeface="Consolas"/>
                <a:cs typeface="Consolas"/>
              </a:rPr>
              <a:t>}</a:t>
            </a:r>
          </a:p>
          <a:p>
            <a:pPr marL="0" indent="0">
              <a:buNone/>
            </a:pPr>
            <a:r>
              <a:rPr lang="en-US" sz="2000" dirty="0">
                <a:latin typeface="Consolas"/>
                <a:cs typeface="Consolas"/>
              </a:rPr>
              <a:t>public </a:t>
            </a:r>
            <a:r>
              <a:rPr lang="en-US" sz="2000" dirty="0">
                <a:solidFill>
                  <a:srgbClr val="E46C0A"/>
                </a:solidFill>
                <a:latin typeface="Consolas"/>
                <a:cs typeface="Consolas"/>
              </a:rPr>
              <a:t>class</a:t>
            </a:r>
            <a:r>
              <a:rPr lang="en-US" sz="2000" dirty="0">
                <a:latin typeface="Consolas"/>
                <a:cs typeface="Consolas"/>
              </a:rPr>
              <a:t> </a:t>
            </a:r>
            <a:r>
              <a:rPr lang="en-US" sz="2000" dirty="0" err="1">
                <a:latin typeface="Consolas"/>
                <a:cs typeface="Consolas"/>
              </a:rPr>
              <a:t>WaterVehicle</a:t>
            </a:r>
            <a:r>
              <a:rPr lang="en-US" sz="2000" dirty="0">
                <a:latin typeface="Consolas"/>
                <a:cs typeface="Consolas"/>
              </a:rPr>
              <a:t> {</a:t>
            </a:r>
          </a:p>
          <a:p>
            <a:pPr marL="0" indent="0">
              <a:buNone/>
            </a:pPr>
            <a:r>
              <a:rPr lang="en-US" sz="2000" dirty="0">
                <a:latin typeface="Consolas"/>
                <a:cs typeface="Consolas"/>
              </a:rPr>
              <a:t>	</a:t>
            </a:r>
            <a:r>
              <a:rPr lang="en-US" sz="2000" dirty="0" err="1">
                <a:latin typeface="Consolas"/>
                <a:cs typeface="Consolas"/>
              </a:rPr>
              <a:t>activateWaterFans</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 	</a:t>
            </a:r>
            <a:r>
              <a:rPr lang="mr-IN" sz="2000" dirty="0">
                <a:latin typeface="Consolas"/>
                <a:cs typeface="Consolas"/>
              </a:rPr>
              <a:t>…</a:t>
            </a:r>
            <a:endParaRPr lang="it-IT" sz="2000" dirty="0">
              <a:latin typeface="Consolas"/>
              <a:cs typeface="Consolas"/>
            </a:endParaRPr>
          </a:p>
          <a:p>
            <a:pPr marL="0" indent="0">
              <a:buNone/>
            </a:pPr>
            <a:r>
              <a:rPr lang="it-IT" sz="2000" dirty="0">
                <a:latin typeface="Consolas"/>
                <a:cs typeface="Consolas"/>
              </a:rPr>
              <a:t>}</a:t>
            </a:r>
          </a:p>
          <a:p>
            <a:pPr marL="0" indent="0">
              <a:buNone/>
            </a:pPr>
            <a:r>
              <a:rPr lang="it-IT" sz="2000" dirty="0">
                <a:solidFill>
                  <a:srgbClr val="E46C0A"/>
                </a:solidFill>
                <a:latin typeface="Consolas"/>
                <a:cs typeface="Consolas"/>
              </a:rPr>
              <a:t>// </a:t>
            </a:r>
            <a:r>
              <a:rPr lang="it-IT" sz="2000" dirty="0" err="1">
                <a:solidFill>
                  <a:srgbClr val="E46C0A"/>
                </a:solidFill>
                <a:latin typeface="Consolas"/>
                <a:cs typeface="Consolas"/>
              </a:rPr>
              <a:t>Not</a:t>
            </a:r>
            <a:r>
              <a:rPr lang="it-IT" sz="2000" dirty="0">
                <a:solidFill>
                  <a:srgbClr val="E46C0A"/>
                </a:solidFill>
                <a:latin typeface="Consolas"/>
                <a:cs typeface="Consolas"/>
              </a:rPr>
              <a:t> </a:t>
            </a:r>
            <a:r>
              <a:rPr lang="it-IT" sz="2000" dirty="0" err="1">
                <a:solidFill>
                  <a:srgbClr val="E46C0A"/>
                </a:solidFill>
                <a:latin typeface="Consolas"/>
                <a:cs typeface="Consolas"/>
              </a:rPr>
              <a:t>allowed</a:t>
            </a:r>
            <a:r>
              <a:rPr lang="it-IT" sz="2000" dirty="0">
                <a:solidFill>
                  <a:srgbClr val="E46C0A"/>
                </a:solidFill>
                <a:latin typeface="Consolas"/>
                <a:cs typeface="Consolas"/>
              </a:rPr>
              <a:t> in Java!! </a:t>
            </a:r>
            <a:r>
              <a:rPr lang="it-IT" sz="2000" dirty="0" err="1">
                <a:solidFill>
                  <a:srgbClr val="E46C0A"/>
                </a:solidFill>
                <a:latin typeface="Consolas"/>
                <a:cs typeface="Consolas"/>
              </a:rPr>
              <a:t>Only</a:t>
            </a:r>
            <a:r>
              <a:rPr lang="it-IT" sz="2000" dirty="0">
                <a:solidFill>
                  <a:srgbClr val="E46C0A"/>
                </a:solidFill>
                <a:latin typeface="Consolas"/>
                <a:cs typeface="Consolas"/>
              </a:rPr>
              <a:t> </a:t>
            </a:r>
            <a:r>
              <a:rPr lang="it-IT" sz="2000" dirty="0" err="1">
                <a:solidFill>
                  <a:srgbClr val="E46C0A"/>
                </a:solidFill>
                <a:latin typeface="Consolas"/>
                <a:cs typeface="Consolas"/>
              </a:rPr>
              <a:t>one</a:t>
            </a:r>
            <a:r>
              <a:rPr lang="it-IT" sz="2000" dirty="0">
                <a:solidFill>
                  <a:srgbClr val="E46C0A"/>
                </a:solidFill>
                <a:latin typeface="Consolas"/>
                <a:cs typeface="Consolas"/>
              </a:rPr>
              <a:t> </a:t>
            </a:r>
            <a:r>
              <a:rPr lang="it-IT" sz="2000" dirty="0" err="1">
                <a:solidFill>
                  <a:srgbClr val="E46C0A"/>
                </a:solidFill>
                <a:latin typeface="Consolas"/>
                <a:cs typeface="Consolas"/>
              </a:rPr>
              <a:t>class</a:t>
            </a:r>
            <a:r>
              <a:rPr lang="it-IT" sz="2000" dirty="0">
                <a:solidFill>
                  <a:srgbClr val="E46C0A"/>
                </a:solidFill>
                <a:latin typeface="Consolas"/>
                <a:cs typeface="Consolas"/>
              </a:rPr>
              <a:t> can be </a:t>
            </a:r>
            <a:r>
              <a:rPr lang="it-IT" sz="2000" dirty="0" err="1">
                <a:solidFill>
                  <a:srgbClr val="E46C0A"/>
                </a:solidFill>
                <a:latin typeface="Consolas"/>
                <a:cs typeface="Consolas"/>
              </a:rPr>
              <a:t>extended</a:t>
            </a:r>
            <a:r>
              <a:rPr lang="it-IT" sz="2000" dirty="0">
                <a:solidFill>
                  <a:srgbClr val="E46C0A"/>
                </a:solidFill>
                <a:latin typeface="Consolas"/>
                <a:cs typeface="Consolas"/>
              </a:rPr>
              <a:t>!</a:t>
            </a:r>
          </a:p>
          <a:p>
            <a:pPr marL="0" indent="0">
              <a:buNone/>
            </a:pPr>
            <a:r>
              <a:rPr lang="it-IT" sz="2000" dirty="0">
                <a:latin typeface="Consolas"/>
                <a:cs typeface="Consolas"/>
              </a:rPr>
              <a:t>public </a:t>
            </a:r>
            <a:r>
              <a:rPr lang="it-IT" sz="2000" dirty="0" err="1">
                <a:solidFill>
                  <a:srgbClr val="E46C0A"/>
                </a:solidFill>
                <a:latin typeface="Consolas"/>
                <a:cs typeface="Consolas"/>
              </a:rPr>
              <a:t>class</a:t>
            </a:r>
            <a:r>
              <a:rPr lang="it-IT" sz="2000" dirty="0">
                <a:solidFill>
                  <a:srgbClr val="E46C0A"/>
                </a:solidFill>
                <a:latin typeface="Consolas"/>
                <a:cs typeface="Consolas"/>
              </a:rPr>
              <a:t> </a:t>
            </a:r>
            <a:r>
              <a:rPr lang="it-IT" sz="2000" dirty="0" err="1">
                <a:latin typeface="Consolas"/>
                <a:cs typeface="Consolas"/>
              </a:rPr>
              <a:t>Anphibian</a:t>
            </a:r>
            <a:r>
              <a:rPr lang="it-IT" sz="2000" dirty="0">
                <a:latin typeface="Consolas"/>
                <a:cs typeface="Consolas"/>
              </a:rPr>
              <a:t> </a:t>
            </a:r>
            <a:r>
              <a:rPr lang="it-IT" sz="2000" dirty="0" err="1">
                <a:solidFill>
                  <a:srgbClr val="E46C0A"/>
                </a:solidFill>
                <a:latin typeface="Consolas"/>
                <a:cs typeface="Consolas"/>
              </a:rPr>
              <a:t>extends</a:t>
            </a:r>
            <a:r>
              <a:rPr lang="it-IT" sz="2000" dirty="0">
                <a:solidFill>
                  <a:srgbClr val="E46C0A"/>
                </a:solidFill>
                <a:latin typeface="Consolas"/>
                <a:cs typeface="Consolas"/>
              </a:rPr>
              <a:t> </a:t>
            </a:r>
            <a:r>
              <a:rPr lang="en-US" sz="2000" dirty="0" err="1">
                <a:latin typeface="Consolas"/>
                <a:cs typeface="Consolas"/>
              </a:rPr>
              <a:t>GroudVehicle</a:t>
            </a:r>
            <a:r>
              <a:rPr lang="en-US" sz="2000" dirty="0">
                <a:latin typeface="Consolas"/>
                <a:cs typeface="Consolas"/>
              </a:rPr>
              <a:t>, </a:t>
            </a:r>
            <a:r>
              <a:rPr lang="en-US" sz="2000" dirty="0" err="1">
                <a:latin typeface="Consolas"/>
                <a:cs typeface="Consolas"/>
              </a:rPr>
              <a:t>WaterVehicle</a:t>
            </a:r>
            <a:r>
              <a:rPr lang="en-US" sz="2000" dirty="0">
                <a:latin typeface="Consolas"/>
                <a:cs typeface="Consolas"/>
              </a:rPr>
              <a:t> {</a:t>
            </a:r>
          </a:p>
          <a:p>
            <a:pPr marL="0" indent="0">
              <a:buNone/>
            </a:pPr>
            <a:r>
              <a:rPr lang="en-US" sz="2000" dirty="0">
                <a:latin typeface="Consolas"/>
                <a:cs typeface="Consolas"/>
              </a:rPr>
              <a:t>	</a:t>
            </a:r>
            <a:r>
              <a:rPr lang="mr-IN" sz="2000" dirty="0">
                <a:latin typeface="Consolas"/>
                <a:cs typeface="Consolas"/>
              </a:rPr>
              <a:t>…</a:t>
            </a:r>
            <a:endParaRPr lang="it-IT" sz="2000" dirty="0">
              <a:latin typeface="Consolas"/>
              <a:cs typeface="Consolas"/>
            </a:endParaRPr>
          </a:p>
          <a:p>
            <a:pPr marL="0" indent="0">
              <a:buNone/>
            </a:pPr>
            <a:r>
              <a:rPr lang="it-IT" sz="2000" dirty="0">
                <a:latin typeface="Consolas"/>
                <a:cs typeface="Consolas"/>
              </a:rPr>
              <a:t>}</a:t>
            </a:r>
            <a:r>
              <a:rPr lang="en-US" sz="2000" dirty="0">
                <a:latin typeface="Consolas"/>
                <a:cs typeface="Consolas"/>
              </a:rPr>
              <a:t> </a:t>
            </a:r>
          </a:p>
        </p:txBody>
      </p:sp>
      <p:sp>
        <p:nvSpPr>
          <p:cNvPr id="5" name="Slide Number Placeholder 3">
            <a:extLst>
              <a:ext uri="{FF2B5EF4-FFF2-40B4-BE49-F238E27FC236}">
                <a16:creationId xmlns:a16="http://schemas.microsoft.com/office/drawing/2014/main" id="{41713670-84E6-6244-85B6-E38989D65219}"/>
              </a:ext>
            </a:extLst>
          </p:cNvPr>
          <p:cNvSpPr txBox="1">
            <a:spLocks/>
          </p:cNvSpPr>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94</a:t>
            </a:fld>
            <a:endParaRPr lang="en-US" sz="1400" dirty="0">
              <a:latin typeface="Arial" charset="0"/>
            </a:endParaRPr>
          </a:p>
        </p:txBody>
      </p:sp>
    </p:spTree>
    <p:extLst>
      <p:ext uri="{BB962C8B-B14F-4D97-AF65-F5344CB8AC3E}">
        <p14:creationId xmlns:p14="http://schemas.microsoft.com/office/powerpoint/2010/main" val="41005102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Calibri"/>
              </a:rPr>
              <a:t>Multiple inheritance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nsolas"/>
                <a:cs typeface="Consolas"/>
              </a:rPr>
              <a:t>public </a:t>
            </a:r>
            <a:r>
              <a:rPr lang="en-US" sz="1600" dirty="0">
                <a:solidFill>
                  <a:srgbClr val="E46C0A"/>
                </a:solidFill>
                <a:latin typeface="Consolas"/>
                <a:cs typeface="Consolas"/>
              </a:rPr>
              <a:t>interface</a:t>
            </a:r>
            <a:r>
              <a:rPr lang="en-US" sz="1600" dirty="0">
                <a:latin typeface="Consolas"/>
                <a:cs typeface="Consolas"/>
              </a:rPr>
              <a:t> </a:t>
            </a:r>
            <a:r>
              <a:rPr lang="en-US" sz="1600" dirty="0" err="1">
                <a:latin typeface="Consolas"/>
                <a:cs typeface="Consolas"/>
              </a:rPr>
              <a:t>GroudVehicle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activateWheels</a:t>
            </a:r>
            <a:r>
              <a:rPr lang="en-US" sz="1600" dirty="0">
                <a:latin typeface="Consolas"/>
                <a:cs typeface="Consolas"/>
              </a:rPr>
              <a:t>();</a:t>
            </a: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r>
              <a:rPr lang="en-US" sz="1600" dirty="0">
                <a:latin typeface="Consolas"/>
                <a:cs typeface="Consolas"/>
              </a:rPr>
              <a:t>public </a:t>
            </a:r>
            <a:r>
              <a:rPr lang="en-US" sz="1600" dirty="0">
                <a:solidFill>
                  <a:srgbClr val="E46C0A"/>
                </a:solidFill>
                <a:latin typeface="Consolas"/>
                <a:cs typeface="Consolas"/>
              </a:rPr>
              <a:t>interface</a:t>
            </a:r>
            <a:r>
              <a:rPr lang="en-US" sz="1600" dirty="0">
                <a:latin typeface="Consolas"/>
                <a:cs typeface="Consolas"/>
              </a:rPr>
              <a:t> </a:t>
            </a:r>
            <a:r>
              <a:rPr lang="en-US" sz="1600" dirty="0" err="1">
                <a:latin typeface="Consolas"/>
                <a:cs typeface="Consolas"/>
              </a:rPr>
              <a:t>WaterVehicle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activateWaterFans</a:t>
            </a:r>
            <a:r>
              <a:rPr lang="en-US" sz="1600" dirty="0">
                <a:latin typeface="Consolas"/>
                <a:cs typeface="Consolas"/>
              </a:rPr>
              <a:t>();</a:t>
            </a: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r>
              <a:rPr lang="it-IT" sz="1600" dirty="0">
                <a:latin typeface="Consolas"/>
                <a:cs typeface="Consolas"/>
              </a:rPr>
              <a:t>public </a:t>
            </a:r>
            <a:r>
              <a:rPr lang="it-IT" sz="1600" dirty="0" err="1">
                <a:solidFill>
                  <a:srgbClr val="E46C0A"/>
                </a:solidFill>
                <a:latin typeface="Consolas"/>
                <a:cs typeface="Consolas"/>
              </a:rPr>
              <a:t>class</a:t>
            </a:r>
            <a:r>
              <a:rPr lang="it-IT" sz="1600" dirty="0">
                <a:solidFill>
                  <a:srgbClr val="E46C0A"/>
                </a:solidFill>
                <a:latin typeface="Consolas"/>
                <a:cs typeface="Consolas"/>
              </a:rPr>
              <a:t> </a:t>
            </a:r>
            <a:r>
              <a:rPr lang="it-IT" sz="1600" dirty="0" err="1">
                <a:latin typeface="Consolas"/>
                <a:cs typeface="Consolas"/>
              </a:rPr>
              <a:t>Anphibian</a:t>
            </a:r>
            <a:r>
              <a:rPr lang="it-IT" sz="1600" dirty="0">
                <a:latin typeface="Consolas"/>
                <a:cs typeface="Consolas"/>
              </a:rPr>
              <a:t> </a:t>
            </a:r>
            <a:r>
              <a:rPr lang="it-IT" sz="1600" dirty="0" err="1">
                <a:solidFill>
                  <a:srgbClr val="E46C0A"/>
                </a:solidFill>
                <a:latin typeface="Consolas"/>
                <a:cs typeface="Consolas"/>
              </a:rPr>
              <a:t>implements</a:t>
            </a:r>
            <a:r>
              <a:rPr lang="it-IT" sz="1600" dirty="0">
                <a:solidFill>
                  <a:srgbClr val="E46C0A"/>
                </a:solidFill>
                <a:latin typeface="Consolas"/>
                <a:cs typeface="Consolas"/>
              </a:rPr>
              <a:t> </a:t>
            </a:r>
            <a:r>
              <a:rPr lang="en-US" sz="1600" dirty="0" err="1">
                <a:latin typeface="Consolas"/>
                <a:cs typeface="Consolas"/>
              </a:rPr>
              <a:t>GroudVehicle</a:t>
            </a:r>
            <a:r>
              <a:rPr lang="en-US" sz="1600" dirty="0">
                <a:latin typeface="Consolas"/>
                <a:cs typeface="Consolas"/>
              </a:rPr>
              <a:t>, </a:t>
            </a:r>
            <a:r>
              <a:rPr lang="en-US" sz="1600" dirty="0" err="1">
                <a:latin typeface="Consolas"/>
                <a:cs typeface="Consolas"/>
              </a:rPr>
              <a:t>WaterVehicle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activateWheels</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	</a:t>
            </a:r>
            <a:r>
              <a:rPr lang="en-US" sz="1600" dirty="0" err="1">
                <a:latin typeface="Consolas"/>
                <a:cs typeface="Consolas"/>
              </a:rPr>
              <a:t>activateWaterFans</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endParaRPr lang="it-IT"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a:p>
            <a:pPr marL="457200" lvl="1" indent="0">
              <a:buNone/>
            </a:pPr>
            <a:r>
              <a:rPr lang="en-US" sz="1600" dirty="0">
                <a:latin typeface="Consolas"/>
                <a:cs typeface="Consolas"/>
              </a:rPr>
              <a:t> </a:t>
            </a:r>
          </a:p>
        </p:txBody>
      </p:sp>
      <p:sp>
        <p:nvSpPr>
          <p:cNvPr id="5" name="Slide Number Placeholder 3">
            <a:extLst>
              <a:ext uri="{FF2B5EF4-FFF2-40B4-BE49-F238E27FC236}">
                <a16:creationId xmlns:a16="http://schemas.microsoft.com/office/drawing/2014/main" id="{EA8E821E-23E9-D747-8AB9-E6970B5C13E5}"/>
              </a:ext>
            </a:extLst>
          </p:cNvPr>
          <p:cNvSpPr txBox="1">
            <a:spLocks/>
          </p:cNvSpPr>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95</a:t>
            </a:fld>
            <a:endParaRPr lang="en-US" sz="1400" dirty="0">
              <a:latin typeface="Arial" charset="0"/>
            </a:endParaRPr>
          </a:p>
        </p:txBody>
      </p:sp>
    </p:spTree>
    <p:extLst>
      <p:ext uri="{BB962C8B-B14F-4D97-AF65-F5344CB8AC3E}">
        <p14:creationId xmlns:p14="http://schemas.microsoft.com/office/powerpoint/2010/main" val="8763467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dirty="0">
                <a:latin typeface="Trebuchet MS" charset="0"/>
              </a:rPr>
              <a:t>Interfaces and </a:t>
            </a:r>
            <a:r>
              <a:rPr lang="en-US" dirty="0" err="1">
                <a:solidFill>
                  <a:schemeClr val="tx1"/>
                </a:solidFill>
                <a:latin typeface="Trebuchet MS" charset="0"/>
              </a:rPr>
              <a:t>instanceof</a:t>
            </a:r>
            <a:endParaRPr lang="en-US" dirty="0">
              <a:solidFill>
                <a:schemeClr val="tx1"/>
              </a:solidFill>
              <a:latin typeface="Times New Roman" charset="0"/>
            </a:endParaRPr>
          </a:p>
        </p:txBody>
      </p:sp>
      <p:sp>
        <p:nvSpPr>
          <p:cNvPr id="50179" name="Rectangle 3"/>
          <p:cNvSpPr>
            <a:spLocks noGrp="1" noChangeArrowheads="1"/>
          </p:cNvSpPr>
          <p:nvPr>
            <p:ph idx="1"/>
          </p:nvPr>
        </p:nvSpPr>
        <p:spPr/>
        <p:txBody>
          <a:bodyPr>
            <a:normAutofit/>
          </a:bodyPr>
          <a:lstStyle/>
          <a:p>
            <a:pPr eaLnBrk="1" hangingPunct="1"/>
            <a:r>
              <a:rPr lang="en-US" sz="2200" dirty="0" err="1">
                <a:solidFill>
                  <a:schemeClr val="accent6">
                    <a:lumMod val="75000"/>
                  </a:schemeClr>
                </a:solidFill>
                <a:latin typeface="Calibri"/>
                <a:cs typeface="Calibri"/>
              </a:rPr>
              <a:t>instanceof</a:t>
            </a:r>
            <a:r>
              <a:rPr lang="en-US" sz="2200" dirty="0">
                <a:solidFill>
                  <a:schemeClr val="accent6">
                    <a:lumMod val="75000"/>
                  </a:schemeClr>
                </a:solidFill>
                <a:latin typeface="Calibri"/>
                <a:cs typeface="Calibri"/>
              </a:rPr>
              <a:t> </a:t>
            </a:r>
            <a:r>
              <a:rPr lang="en-US" sz="2200" dirty="0">
                <a:latin typeface="Calibri"/>
                <a:cs typeface="Calibri"/>
              </a:rPr>
              <a:t>is an operator telling whether an object </a:t>
            </a:r>
            <a:r>
              <a:rPr lang="ja-JP" altLang="en-US" sz="2200">
                <a:latin typeface="Calibri"/>
                <a:cs typeface="Calibri"/>
              </a:rPr>
              <a:t>“</a:t>
            </a:r>
            <a:r>
              <a:rPr lang="en-US" altLang="ja-JP" sz="2200" dirty="0">
                <a:latin typeface="Calibri"/>
                <a:cs typeface="Calibri"/>
              </a:rPr>
              <a:t>is a</a:t>
            </a:r>
            <a:r>
              <a:rPr lang="ja-JP" altLang="en-US" sz="2200" dirty="0">
                <a:latin typeface="Calibri"/>
                <a:cs typeface="Calibri"/>
              </a:rPr>
              <a:t>”</a:t>
            </a:r>
            <a:r>
              <a:rPr lang="en-US" altLang="ja-JP" sz="2200" dirty="0">
                <a:latin typeface="Calibri"/>
                <a:cs typeface="Calibri"/>
              </a:rPr>
              <a:t> member of a class of objects</a:t>
            </a:r>
          </a:p>
          <a:p>
            <a:pPr eaLnBrk="1" hangingPunct="1"/>
            <a:r>
              <a:rPr lang="en-US" altLang="ja-JP" sz="2200" dirty="0">
                <a:latin typeface="Calibri"/>
                <a:cs typeface="Calibri"/>
              </a:rPr>
              <a:t>Membership practically means </a:t>
            </a:r>
            <a:r>
              <a:rPr lang="en-US" altLang="ja-JP" sz="2200" dirty="0">
                <a:solidFill>
                  <a:schemeClr val="accent6">
                    <a:lumMod val="75000"/>
                  </a:schemeClr>
                </a:solidFill>
                <a:latin typeface="Calibri"/>
                <a:cs typeface="Calibri"/>
              </a:rPr>
              <a:t>having its methods implemented</a:t>
            </a:r>
            <a:endParaRPr lang="en-US" altLang="ja-JP" sz="2200" dirty="0">
              <a:solidFill>
                <a:schemeClr val="accent6">
                  <a:lumMod val="75000"/>
                </a:schemeClr>
              </a:solidFill>
              <a:latin typeface="Courier"/>
              <a:cs typeface="Calibri"/>
            </a:endParaRPr>
          </a:p>
          <a:p>
            <a:pPr lvl="1">
              <a:buClr>
                <a:srgbClr val="FFFF99"/>
              </a:buClr>
              <a:buNone/>
            </a:pPr>
            <a:endParaRPr lang="en-US" sz="2200" dirty="0">
              <a:solidFill>
                <a:schemeClr val="accent6">
                  <a:lumMod val="75000"/>
                </a:schemeClr>
              </a:solidFill>
              <a:latin typeface="Courier"/>
              <a:cs typeface="Calibri"/>
            </a:endParaRPr>
          </a:p>
          <a:p>
            <a:pPr>
              <a:buClr>
                <a:srgbClr val="FFFF99"/>
              </a:buClr>
              <a:buNone/>
            </a:pPr>
            <a:r>
              <a:rPr lang="en-US" sz="2000" dirty="0">
                <a:latin typeface="Consolas"/>
                <a:cs typeface="Consolas"/>
              </a:rPr>
              <a:t>class Dog extends Mammal implements Pet, Friend, Fun {...} </a:t>
            </a:r>
          </a:p>
          <a:p>
            <a:pPr>
              <a:buClr>
                <a:srgbClr val="FFFF99"/>
              </a:buClr>
              <a:buNone/>
            </a:pPr>
            <a:endParaRPr lang="en-US" sz="2000" dirty="0">
              <a:latin typeface="Consolas"/>
              <a:cs typeface="Consolas"/>
            </a:endParaRPr>
          </a:p>
          <a:p>
            <a:pPr>
              <a:buClr>
                <a:srgbClr val="FFFF99"/>
              </a:buClr>
              <a:buNone/>
            </a:pPr>
            <a:r>
              <a:rPr lang="en-US" sz="2000" dirty="0">
                <a:latin typeface="Consolas"/>
                <a:cs typeface="Consolas"/>
              </a:rPr>
              <a:t>Dog </a:t>
            </a:r>
            <a:r>
              <a:rPr lang="en-US" sz="2000" dirty="0" err="1">
                <a:latin typeface="Consolas"/>
                <a:cs typeface="Consolas"/>
              </a:rPr>
              <a:t>lessie</a:t>
            </a:r>
            <a:r>
              <a:rPr lang="en-US" sz="2000" dirty="0">
                <a:latin typeface="Consolas"/>
                <a:cs typeface="Consolas"/>
              </a:rPr>
              <a:t> = new Dog();						 </a:t>
            </a:r>
          </a:p>
          <a:p>
            <a:pPr>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Object</a:t>
            </a:r>
            <a:r>
              <a:rPr lang="en-US" sz="2000" dirty="0">
                <a:solidFill>
                  <a:srgbClr val="008000"/>
                </a:solidFill>
                <a:latin typeface="Consolas"/>
                <a:cs typeface="Consolas"/>
              </a:rPr>
              <a:t>    //OK!</a:t>
            </a:r>
          </a:p>
          <a:p>
            <a:pPr>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Dog</a:t>
            </a:r>
            <a:r>
              <a:rPr lang="en-US" sz="2000" dirty="0">
                <a:solidFill>
                  <a:srgbClr val="008000"/>
                </a:solidFill>
                <a:latin typeface="Consolas"/>
                <a:cs typeface="Consolas"/>
              </a:rPr>
              <a:t>		  //OK!</a:t>
            </a:r>
          </a:p>
          <a:p>
            <a:pPr>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Mammal</a:t>
            </a:r>
            <a:r>
              <a:rPr lang="en-US" sz="2000" dirty="0">
                <a:solidFill>
                  <a:srgbClr val="008000"/>
                </a:solidFill>
                <a:latin typeface="Consolas"/>
                <a:cs typeface="Consolas"/>
              </a:rPr>
              <a:t>    //OK!</a:t>
            </a:r>
          </a:p>
          <a:p>
            <a:pPr>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Pet</a:t>
            </a:r>
            <a:r>
              <a:rPr lang="en-US" sz="2000" dirty="0">
                <a:solidFill>
                  <a:srgbClr val="008000"/>
                </a:solidFill>
                <a:latin typeface="Consolas"/>
                <a:cs typeface="Consolas"/>
              </a:rPr>
              <a:t>       //OK!</a:t>
            </a:r>
          </a:p>
          <a:p>
            <a:pPr marL="0" indent="0">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Friend</a:t>
            </a:r>
            <a:r>
              <a:rPr lang="en-US" sz="2000" dirty="0">
                <a:solidFill>
                  <a:srgbClr val="008000"/>
                </a:solidFill>
                <a:latin typeface="Consolas"/>
                <a:cs typeface="Consolas"/>
              </a:rPr>
              <a:t>    //OK!</a:t>
            </a:r>
          </a:p>
          <a:p>
            <a:pPr marL="0" indent="0" eaLnBrk="1" hangingPunct="1">
              <a:buNone/>
            </a:pPr>
            <a:endParaRPr lang="en-US" altLang="ja-JP" sz="2200" dirty="0">
              <a:solidFill>
                <a:schemeClr val="accent6">
                  <a:lumMod val="75000"/>
                </a:schemeClr>
              </a:solidFill>
              <a:latin typeface="Calibri"/>
              <a:cs typeface="Calibri"/>
            </a:endParaRPr>
          </a:p>
        </p:txBody>
      </p:sp>
      <p:sp>
        <p:nvSpPr>
          <p:cNvPr id="50177" name="Slide Number Placeholder 3"/>
          <p:cNvSpPr>
            <a:spLocks noGrp="1"/>
          </p:cNvSpPr>
          <p:nvPr>
            <p:ph type="sldNum" sz="quarter" idx="12"/>
          </p:nvPr>
        </p:nvSpPr>
        <p:spPr>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E6C51392-1779-B24F-9CB9-E40C7BA8859F}" type="slidenum">
              <a:rPr lang="en-US" sz="1400">
                <a:latin typeface="Arial" charset="0"/>
              </a:rPr>
              <a:pPr/>
              <a:t>96</a:t>
            </a:fld>
            <a:endParaRPr lang="en-US" sz="1400">
              <a:latin typeface="Arial" charset="0"/>
            </a:endParaRPr>
          </a:p>
        </p:txBody>
      </p:sp>
    </p:spTree>
    <p:extLst>
      <p:ext uri="{BB962C8B-B14F-4D97-AF65-F5344CB8AC3E}">
        <p14:creationId xmlns:p14="http://schemas.microsoft.com/office/powerpoint/2010/main" val="10265894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ctrTitle"/>
          </p:nvPr>
        </p:nvSpPr>
        <p:spPr/>
        <p:txBody>
          <a:bodyPr/>
          <a:lstStyle/>
          <a:p>
            <a:pPr eaLnBrk="1" hangingPunct="1"/>
            <a:r>
              <a:rPr lang="en-US" dirty="0">
                <a:latin typeface="Calibri"/>
                <a:cs typeface="Calibri"/>
              </a:rPr>
              <a:t>Modelling</a:t>
            </a:r>
            <a:br>
              <a:rPr lang="en-US" dirty="0">
                <a:latin typeface="Calibri"/>
                <a:cs typeface="Calibri"/>
              </a:rPr>
            </a:br>
            <a:r>
              <a:rPr lang="en-US" dirty="0">
                <a:latin typeface="Calibri"/>
                <a:cs typeface="Calibri"/>
              </a:rPr>
              <a:t>Object Oriented Software</a:t>
            </a:r>
          </a:p>
        </p:txBody>
      </p:sp>
    </p:spTree>
    <p:extLst>
      <p:ext uri="{BB962C8B-B14F-4D97-AF65-F5344CB8AC3E}">
        <p14:creationId xmlns:p14="http://schemas.microsoft.com/office/powerpoint/2010/main" val="27725264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50E3E-EE5D-684C-99DE-B5B07C2219EB}"/>
              </a:ext>
            </a:extLst>
          </p:cNvPr>
          <p:cNvSpPr>
            <a:spLocks noGrp="1"/>
          </p:cNvSpPr>
          <p:nvPr>
            <p:ph type="title"/>
          </p:nvPr>
        </p:nvSpPr>
        <p:spPr/>
        <p:txBody>
          <a:bodyPr/>
          <a:lstStyle/>
          <a:p>
            <a:r>
              <a:rPr lang="en-IT" dirty="0"/>
              <a:t>Waterfall model</a:t>
            </a:r>
          </a:p>
        </p:txBody>
      </p:sp>
      <p:pic>
        <p:nvPicPr>
          <p:cNvPr id="6" name="Content Placeholder 5">
            <a:extLst>
              <a:ext uri="{FF2B5EF4-FFF2-40B4-BE49-F238E27FC236}">
                <a16:creationId xmlns:a16="http://schemas.microsoft.com/office/drawing/2014/main" id="{1C043559-C3CC-2B4F-A2BF-28D0582BC6BD}"/>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981200" y="1741831"/>
            <a:ext cx="8963142" cy="4620869"/>
          </a:xfrm>
        </p:spPr>
      </p:pic>
      <p:sp>
        <p:nvSpPr>
          <p:cNvPr id="4" name="Slide Number Placeholder 3">
            <a:extLst>
              <a:ext uri="{FF2B5EF4-FFF2-40B4-BE49-F238E27FC236}">
                <a16:creationId xmlns:a16="http://schemas.microsoft.com/office/drawing/2014/main" id="{5C159928-0DA5-C14C-ACB3-945FFCA7AE9A}"/>
              </a:ext>
            </a:extLst>
          </p:cNvPr>
          <p:cNvSpPr>
            <a:spLocks noGrp="1"/>
          </p:cNvSpPr>
          <p:nvPr>
            <p:ph type="sldNum" sz="quarter" idx="12"/>
          </p:nvPr>
        </p:nvSpPr>
        <p:spPr/>
        <p:txBody>
          <a:bodyPr/>
          <a:lstStyle/>
          <a:p>
            <a:fld id="{D2040F39-7941-49A4-B48D-F201B18B6351}" type="slidenum">
              <a:rPr lang="it-IT" smtClean="0"/>
              <a:pPr/>
              <a:t>98</a:t>
            </a:fld>
            <a:endParaRPr lang="it-IT" dirty="0"/>
          </a:p>
        </p:txBody>
      </p:sp>
    </p:spTree>
    <p:extLst>
      <p:ext uri="{BB962C8B-B14F-4D97-AF65-F5344CB8AC3E}">
        <p14:creationId xmlns:p14="http://schemas.microsoft.com/office/powerpoint/2010/main" val="16374396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15FE-26E6-834D-9F3D-6E0046F9BBFE}"/>
              </a:ext>
            </a:extLst>
          </p:cNvPr>
          <p:cNvSpPr>
            <a:spLocks noGrp="1"/>
          </p:cNvSpPr>
          <p:nvPr>
            <p:ph type="title"/>
          </p:nvPr>
        </p:nvSpPr>
        <p:spPr/>
        <p:txBody>
          <a:bodyPr/>
          <a:lstStyle/>
          <a:p>
            <a:r>
              <a:rPr lang="en-IT" dirty="0"/>
              <a:t>Software life-cycle costs</a:t>
            </a:r>
          </a:p>
        </p:txBody>
      </p:sp>
      <p:sp>
        <p:nvSpPr>
          <p:cNvPr id="4" name="Slide Number Placeholder 3">
            <a:extLst>
              <a:ext uri="{FF2B5EF4-FFF2-40B4-BE49-F238E27FC236}">
                <a16:creationId xmlns:a16="http://schemas.microsoft.com/office/drawing/2014/main" id="{93586D66-F9AC-D547-A4C5-728D476F934F}"/>
              </a:ext>
            </a:extLst>
          </p:cNvPr>
          <p:cNvSpPr>
            <a:spLocks noGrp="1"/>
          </p:cNvSpPr>
          <p:nvPr>
            <p:ph type="sldNum" sz="quarter" idx="12"/>
          </p:nvPr>
        </p:nvSpPr>
        <p:spPr/>
        <p:txBody>
          <a:bodyPr/>
          <a:lstStyle/>
          <a:p>
            <a:fld id="{D2040F39-7941-49A4-B48D-F201B18B6351}" type="slidenum">
              <a:rPr lang="it-IT" smtClean="0"/>
              <a:pPr/>
              <a:t>99</a:t>
            </a:fld>
            <a:endParaRPr lang="it-IT" dirty="0"/>
          </a:p>
        </p:txBody>
      </p:sp>
      <p:pic>
        <p:nvPicPr>
          <p:cNvPr id="11" name="Content Placeholder 10">
            <a:extLst>
              <a:ext uri="{FF2B5EF4-FFF2-40B4-BE49-F238E27FC236}">
                <a16:creationId xmlns:a16="http://schemas.microsoft.com/office/drawing/2014/main" id="{E2EA820A-BF16-AB4D-8C43-7E02CD654B0F}"/>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415481" y="1511366"/>
            <a:ext cx="9361038" cy="4680519"/>
          </a:xfrm>
        </p:spPr>
      </p:pic>
      <p:pic>
        <p:nvPicPr>
          <p:cNvPr id="7" name="Content Placeholder 5">
            <a:extLst>
              <a:ext uri="{FF2B5EF4-FFF2-40B4-BE49-F238E27FC236}">
                <a16:creationId xmlns:a16="http://schemas.microsoft.com/office/drawing/2014/main" id="{80559956-220B-7142-80D4-4A29C3C113C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9656" y="1511366"/>
            <a:ext cx="3548674" cy="2985663"/>
          </a:xfrm>
          <a:prstGeom prst="rect">
            <a:avLst/>
          </a:prstGeom>
        </p:spPr>
      </p:pic>
    </p:spTree>
    <p:extLst>
      <p:ext uri="{BB962C8B-B14F-4D97-AF65-F5344CB8AC3E}">
        <p14:creationId xmlns:p14="http://schemas.microsoft.com/office/powerpoint/2010/main" val="1675308128"/>
      </p:ext>
    </p:extLst>
  </p:cSld>
  <p:clrMapOvr>
    <a:masterClrMapping/>
  </p:clrMapOvr>
</p:sld>
</file>

<file path=ppt/theme/theme1.xml><?xml version="1.0" encoding="utf-8"?>
<a:theme xmlns:a="http://schemas.openxmlformats.org/drawingml/2006/main" name="Nicol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00 - Java Introduction" id="{2D0C21C8-6F94-AC4C-8309-F1E5902B85F9}" vid="{1BB67297-C6B5-5C49-B905-92E04B265F5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Nicola</Template>
  <TotalTime>1314</TotalTime>
  <Words>9813</Words>
  <Application>Microsoft Macintosh PowerPoint</Application>
  <PresentationFormat>Widescreen</PresentationFormat>
  <Paragraphs>1579</Paragraphs>
  <Slides>116</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116</vt:i4>
      </vt:variant>
    </vt:vector>
  </HeadingPairs>
  <TitlesOfParts>
    <vt:vector size="124" baseType="lpstr">
      <vt:lpstr>Arial</vt:lpstr>
      <vt:lpstr>Calibri</vt:lpstr>
      <vt:lpstr>Consolas</vt:lpstr>
      <vt:lpstr>Courier</vt:lpstr>
      <vt:lpstr>Times New Roman</vt:lpstr>
      <vt:lpstr>Trebuchet MS</vt:lpstr>
      <vt:lpstr>Wingdings</vt:lpstr>
      <vt:lpstr>Nicola</vt:lpstr>
      <vt:lpstr>Java Object Oriented</vt:lpstr>
      <vt:lpstr>Classes and Objects</vt:lpstr>
      <vt:lpstr>Classes and objects</vt:lpstr>
      <vt:lpstr>Classes and objects</vt:lpstr>
      <vt:lpstr>Classes and objects</vt:lpstr>
      <vt:lpstr>Object creation</vt:lpstr>
      <vt:lpstr>Object destruction</vt:lpstr>
      <vt:lpstr>Operations on references</vt:lpstr>
      <vt:lpstr>Class Definition</vt:lpstr>
      <vt:lpstr>Encapsulation and Visibility</vt:lpstr>
      <vt:lpstr>Encapsulation and Visibility</vt:lpstr>
      <vt:lpstr>Encapsulation and Visibility</vt:lpstr>
      <vt:lpstr>Constructors</vt:lpstr>
      <vt:lpstr>Constructors</vt:lpstr>
      <vt:lpstr>Constructors</vt:lpstr>
      <vt:lpstr>Constructors</vt:lpstr>
      <vt:lpstr>The keyword this</vt:lpstr>
      <vt:lpstr>Overloading and Polymorphism</vt:lpstr>
      <vt:lpstr>Getters and Setters</vt:lpstr>
      <vt:lpstr>Getters and Setters</vt:lpstr>
      <vt:lpstr>Getters and Setters</vt:lpstr>
      <vt:lpstr>toString()</vt:lpstr>
      <vt:lpstr>Static attributes and methods </vt:lpstr>
      <vt:lpstr>Static attributes and methods </vt:lpstr>
      <vt:lpstr>Static attributes and methods </vt:lpstr>
      <vt:lpstr>Combining dotted notations</vt:lpstr>
      <vt:lpstr>Wrapper Classes</vt:lpstr>
      <vt:lpstr>Wrapper Classes</vt:lpstr>
      <vt:lpstr>Wrapper Classes</vt:lpstr>
      <vt:lpstr>Conversions</vt:lpstr>
      <vt:lpstr>Auto boxing/unboxing</vt:lpstr>
      <vt:lpstr>Packages</vt:lpstr>
      <vt:lpstr>Motivation</vt:lpstr>
      <vt:lpstr> Definition and usage  </vt:lpstr>
      <vt:lpstr>Package </vt:lpstr>
      <vt:lpstr>Inheritance</vt:lpstr>
      <vt:lpstr>Motivation</vt:lpstr>
      <vt:lpstr>Motivation</vt:lpstr>
      <vt:lpstr>Inheritance</vt:lpstr>
      <vt:lpstr>Example I (extension)</vt:lpstr>
      <vt:lpstr>Example II (override)</vt:lpstr>
      <vt:lpstr>Example III (override)</vt:lpstr>
      <vt:lpstr>Class SDCar</vt:lpstr>
      <vt:lpstr>this and super</vt:lpstr>
      <vt:lpstr>Terminology</vt:lpstr>
      <vt:lpstr>Inheritance and Visibility </vt:lpstr>
      <vt:lpstr>Inheritance and Visibility </vt:lpstr>
      <vt:lpstr>Inheritance and Visibility </vt:lpstr>
      <vt:lpstr>Inheritance and Visibility </vt:lpstr>
      <vt:lpstr>Inheritance and Constructors</vt:lpstr>
      <vt:lpstr>Construction of child objects</vt:lpstr>
      <vt:lpstr>super()</vt:lpstr>
      <vt:lpstr>Construction of child objects</vt:lpstr>
      <vt:lpstr>Construction of child objects</vt:lpstr>
      <vt:lpstr>Construction of child objects</vt:lpstr>
      <vt:lpstr>Construction of child objects</vt:lpstr>
      <vt:lpstr>Construction of child objects</vt:lpstr>
      <vt:lpstr>Overriding and Polymorphism</vt:lpstr>
      <vt:lpstr>Java.lang.Object</vt:lpstr>
      <vt:lpstr>Java.lang.Object</vt:lpstr>
      <vt:lpstr>Java.lang.Object</vt:lpstr>
      <vt:lpstr>.toString()</vt:lpstr>
      <vt:lpstr>.toString()</vt:lpstr>
      <vt:lpstr>.equals()</vt:lpstr>
      <vt:lpstr>.equals()</vt:lpstr>
      <vt:lpstr>.equals() and .hashCode()</vt:lpstr>
      <vt:lpstr>clone()</vt:lpstr>
      <vt:lpstr>clone()</vt:lpstr>
      <vt:lpstr>Casting</vt:lpstr>
      <vt:lpstr>Types</vt:lpstr>
      <vt:lpstr>Upcasting and Downcasting</vt:lpstr>
      <vt:lpstr>Upcasting and Downcasting</vt:lpstr>
      <vt:lpstr>Upcasting</vt:lpstr>
      <vt:lpstr>Example</vt:lpstr>
      <vt:lpstr>Upcast to object</vt:lpstr>
      <vt:lpstr>Downcasting</vt:lpstr>
      <vt:lpstr>Example</vt:lpstr>
      <vt:lpstr>Example</vt:lpstr>
      <vt:lpstr>The instanceof operator</vt:lpstr>
      <vt:lpstr>Abstract Classes</vt:lpstr>
      <vt:lpstr>Abstract methods</vt:lpstr>
      <vt:lpstr>Abstract classes</vt:lpstr>
      <vt:lpstr>Why use abstract classes?</vt:lpstr>
      <vt:lpstr>A problem</vt:lpstr>
      <vt:lpstr>A solution</vt:lpstr>
      <vt:lpstr>Another problem</vt:lpstr>
      <vt:lpstr>Interfaces</vt:lpstr>
      <vt:lpstr>Interfaces</vt:lpstr>
      <vt:lpstr>Interfaces</vt:lpstr>
      <vt:lpstr>Interfaces</vt:lpstr>
      <vt:lpstr>Default methods</vt:lpstr>
      <vt:lpstr>Static methods</vt:lpstr>
      <vt:lpstr>Multiple inheritance</vt:lpstr>
      <vt:lpstr>Multiple inheritance</vt:lpstr>
      <vt:lpstr>Multiple inheritance</vt:lpstr>
      <vt:lpstr>Interfaces and instanceof</vt:lpstr>
      <vt:lpstr>Modelling Object Oriented Software</vt:lpstr>
      <vt:lpstr>Waterfall model</vt:lpstr>
      <vt:lpstr>Software life-cycle costs</vt:lpstr>
      <vt:lpstr>Failure rates of software projects</vt:lpstr>
      <vt:lpstr>Root causes of failures</vt:lpstr>
      <vt:lpstr>So what?</vt:lpstr>
      <vt:lpstr>Iterative development models</vt:lpstr>
      <vt:lpstr>Modelling tools and languages</vt:lpstr>
      <vt:lpstr>UML</vt:lpstr>
      <vt:lpstr>UML benefits</vt:lpstr>
      <vt:lpstr>UML diagrams</vt:lpstr>
      <vt:lpstr>Class diagram</vt:lpstr>
      <vt:lpstr>Class</vt:lpstr>
      <vt:lpstr>Hierachy</vt:lpstr>
      <vt:lpstr>Abstract class</vt:lpstr>
      <vt:lpstr>Association</vt:lpstr>
      <vt:lpstr>Association</vt:lpstr>
      <vt:lpstr>Interface</vt:lpstr>
      <vt:lpstr>A complete example</vt:lpstr>
      <vt:lpstr>Wisdom Pills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Object Oriented</dc:title>
  <dc:creator>Microsoft Office User</dc:creator>
  <cp:lastModifiedBy>Microsoft Office User</cp:lastModifiedBy>
  <cp:revision>60</cp:revision>
  <dcterms:created xsi:type="dcterms:W3CDTF">2021-09-29T20:20:40Z</dcterms:created>
  <dcterms:modified xsi:type="dcterms:W3CDTF">2022-03-18T09:45:16Z</dcterms:modified>
</cp:coreProperties>
</file>